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72" r:id="rId4"/>
    <p:sldId id="260" r:id="rId5"/>
    <p:sldId id="26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69DDE-A7B3-4979-8A64-805B4108FAB2}" type="datetimeFigureOut">
              <a:rPr lang="ru-RU" smtClean="0"/>
              <a:pPr/>
              <a:t>25.07.2019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3D0B5-BBEB-4338-9648-11016F2143E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69DDE-A7B3-4979-8A64-805B4108FAB2}" type="datetimeFigureOut">
              <a:rPr lang="ru-RU" smtClean="0"/>
              <a:pPr/>
              <a:t>25.07.2019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3D0B5-BBEB-4338-9648-11016F2143E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69DDE-A7B3-4979-8A64-805B4108FAB2}" type="datetimeFigureOut">
              <a:rPr lang="ru-RU" smtClean="0"/>
              <a:pPr/>
              <a:t>25.07.2019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3D0B5-BBEB-4338-9648-11016F2143E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69DDE-A7B3-4979-8A64-805B4108FAB2}" type="datetimeFigureOut">
              <a:rPr lang="ru-RU" smtClean="0"/>
              <a:pPr/>
              <a:t>25.07.2019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3D0B5-BBEB-4338-9648-11016F2143E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69DDE-A7B3-4979-8A64-805B4108FAB2}" type="datetimeFigureOut">
              <a:rPr lang="ru-RU" smtClean="0"/>
              <a:pPr/>
              <a:t>25.07.2019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3D0B5-BBEB-4338-9648-11016F2143E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69DDE-A7B3-4979-8A64-805B4108FAB2}" type="datetimeFigureOut">
              <a:rPr lang="ru-RU" smtClean="0"/>
              <a:pPr/>
              <a:t>25.07.2019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3D0B5-BBEB-4338-9648-11016F2143E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69DDE-A7B3-4979-8A64-805B4108FAB2}" type="datetimeFigureOut">
              <a:rPr lang="ru-RU" smtClean="0"/>
              <a:pPr/>
              <a:t>25.07.2019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3D0B5-BBEB-4338-9648-11016F2143E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69DDE-A7B3-4979-8A64-805B4108FAB2}" type="datetimeFigureOut">
              <a:rPr lang="ru-RU" smtClean="0"/>
              <a:pPr/>
              <a:t>25.07.2019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3D0B5-BBEB-4338-9648-11016F2143E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69DDE-A7B3-4979-8A64-805B4108FAB2}" type="datetimeFigureOut">
              <a:rPr lang="ru-RU" smtClean="0"/>
              <a:pPr/>
              <a:t>25.07.2019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3D0B5-BBEB-4338-9648-11016F2143E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69DDE-A7B3-4979-8A64-805B4108FAB2}" type="datetimeFigureOut">
              <a:rPr lang="ru-RU" smtClean="0"/>
              <a:pPr/>
              <a:t>25.07.2019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3D0B5-BBEB-4338-9648-11016F2143E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69DDE-A7B3-4979-8A64-805B4108FAB2}" type="datetimeFigureOut">
              <a:rPr lang="ru-RU" smtClean="0"/>
              <a:pPr/>
              <a:t>25.07.2019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3D0B5-BBEB-4338-9648-11016F2143E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69DDE-A7B3-4979-8A64-805B4108FAB2}" type="datetimeFigureOut">
              <a:rPr lang="ru-RU" smtClean="0"/>
              <a:pPr/>
              <a:t>25.07.2019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3D0B5-BBEB-4338-9648-11016F2143E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25553201_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85729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Calibri" pitchFamily="34" charset="0"/>
                <a:cs typeface="Arial" pitchFamily="34" charset="0"/>
              </a:rPr>
              <a:t>Муниципальное бюджетное дошкольное образовательное учреждение  детский сад  №18 «Солнышко»</a:t>
            </a:r>
            <a:endParaRPr kumimoji="0" lang="ru-RU" sz="1000" b="1" i="1" u="none" strike="noStrike" cap="none" normalizeH="0" baseline="0" dirty="0" smtClean="0">
              <a:ln>
                <a:noFill/>
              </a:ln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643050"/>
            <a:ext cx="7929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70C0"/>
                </a:solidFill>
                <a:latin typeface="Georgia" pitchFamily="18" charset="0"/>
              </a:rPr>
              <a:t>        Презентация стенда</a:t>
            </a:r>
          </a:p>
          <a:p>
            <a:pPr algn="ctr"/>
            <a:r>
              <a:rPr lang="ru-RU" sz="3600" b="1" i="1" dirty="0" smtClean="0">
                <a:solidFill>
                  <a:srgbClr val="0070C0"/>
                </a:solidFill>
                <a:latin typeface="Georgia" pitchFamily="18" charset="0"/>
              </a:rPr>
              <a:t>        «</a:t>
            </a:r>
            <a:r>
              <a:rPr lang="ru-RU" sz="3600" b="1" i="1" dirty="0" err="1" smtClean="0">
                <a:solidFill>
                  <a:srgbClr val="0070C0"/>
                </a:solidFill>
                <a:latin typeface="Georgia" pitchFamily="18" charset="0"/>
              </a:rPr>
              <a:t>Эколята</a:t>
            </a:r>
            <a:r>
              <a:rPr lang="ru-RU" sz="3600" b="1" i="1" dirty="0" smtClean="0">
                <a:solidFill>
                  <a:srgbClr val="0070C0"/>
                </a:solidFill>
                <a:latin typeface="Georgia" pitchFamily="18" charset="0"/>
              </a:rPr>
              <a:t> – дошколята»</a:t>
            </a:r>
            <a:endParaRPr lang="ru-RU" sz="3600" b="1" i="1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628" y="3214686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Подготовила воспитатель:</a:t>
            </a:r>
          </a:p>
          <a:p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Попугай  Ирина  Ивановна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14612" y="5500702"/>
            <a:ext cx="485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Georgia" pitchFamily="18" charset="0"/>
              </a:rPr>
              <a:t>         г. Приморско- Ахтарск</a:t>
            </a:r>
          </a:p>
          <a:p>
            <a:r>
              <a:rPr lang="ru-RU" b="1" dirty="0" smtClean="0">
                <a:latin typeface="Georgia" pitchFamily="18" charset="0"/>
              </a:rPr>
              <a:t>                               2018г.</a:t>
            </a:r>
            <a:endParaRPr lang="ru-RU" b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cer\Desktop\e`kologiya-shablon-3.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44" y="285729"/>
            <a:ext cx="871543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rgbClr val="FF0000"/>
                </a:solidFill>
                <a:latin typeface="Georgia" pitchFamily="18" charset="0"/>
              </a:rPr>
              <a:t>Поделки из бросового материала</a:t>
            </a:r>
            <a:endParaRPr lang="ru-RU" sz="2000" i="1" dirty="0">
              <a:solidFill>
                <a:srgbClr val="FF0000"/>
              </a:solidFill>
              <a:latin typeface="Georgia" pitchFamily="18" charset="0"/>
            </a:endParaRPr>
          </a:p>
          <a:p>
            <a:pPr algn="ctr"/>
            <a:r>
              <a:rPr lang="ru-RU" sz="2400" b="1" i="1" dirty="0">
                <a:solidFill>
                  <a:srgbClr val="0070C0"/>
                </a:solidFill>
                <a:latin typeface="Georgia" pitchFamily="18" charset="0"/>
              </a:rPr>
              <a:t>«Вазочки – сувениры»</a:t>
            </a:r>
          </a:p>
          <a:p>
            <a:endParaRPr lang="ru-RU" dirty="0"/>
          </a:p>
        </p:txBody>
      </p:sp>
      <p:pic>
        <p:nvPicPr>
          <p:cNvPr id="4" name="Рисунок 3" descr="C:\Users\Acer\Desktop\фото ноябрь 2017\20171109_155640.jpg"/>
          <p:cNvPicPr/>
          <p:nvPr/>
        </p:nvPicPr>
        <p:blipFill>
          <a:blip r:embed="rId3" cstate="print"/>
          <a:srcRect r="44141"/>
          <a:stretch>
            <a:fillRect/>
          </a:stretch>
        </p:blipFill>
        <p:spPr bwMode="auto">
          <a:xfrm rot="16200000" flipH="1" flipV="1">
            <a:off x="870149" y="915746"/>
            <a:ext cx="2571769" cy="331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Acer\Desktop\фото ноябрь 2017\20171110_092518.jpg"/>
          <p:cNvPicPr/>
          <p:nvPr/>
        </p:nvPicPr>
        <p:blipFill>
          <a:blip r:embed="rId4" cstate="print"/>
          <a:srcRect l="29031" r="7015"/>
          <a:stretch>
            <a:fillRect/>
          </a:stretch>
        </p:blipFill>
        <p:spPr bwMode="auto">
          <a:xfrm rot="5400000">
            <a:off x="5617124" y="915744"/>
            <a:ext cx="2571768" cy="331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Acer\Desktop\Новая папка (2)\20171117_161351.jpg"/>
          <p:cNvPicPr/>
          <p:nvPr/>
        </p:nvPicPr>
        <p:blipFill>
          <a:blip r:embed="rId5" cstate="print"/>
          <a:srcRect l="4056" t="20361" r="2278" b="8505"/>
          <a:stretch>
            <a:fillRect/>
          </a:stretch>
        </p:blipFill>
        <p:spPr bwMode="auto">
          <a:xfrm>
            <a:off x="2571737" y="3929066"/>
            <a:ext cx="4214842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cer\Desktop\e`kologiya-shablon-3.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00100" y="214290"/>
            <a:ext cx="757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0070C0"/>
                </a:solidFill>
                <a:latin typeface="Georgia" pitchFamily="18" charset="0"/>
              </a:rPr>
              <a:t>«Цветы из конфетных фантиков»</a:t>
            </a:r>
            <a:endParaRPr lang="ru-RU" sz="2400" dirty="0">
              <a:solidFill>
                <a:srgbClr val="0070C0"/>
              </a:solidFill>
              <a:latin typeface="Georgia" pitchFamily="18" charset="0"/>
            </a:endParaRPr>
          </a:p>
        </p:txBody>
      </p:sp>
      <p:pic>
        <p:nvPicPr>
          <p:cNvPr id="4" name="Рисунок 3" descr="C:\Users\Acer\Desktop\фото ноябрь 2017\20171110_10284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857232"/>
            <a:ext cx="3500462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Acer\Desktop\фото ноябрь 2017\20171110_10552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785794"/>
            <a:ext cx="3722120" cy="273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Acer\Desktop\20171116_10453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2643173" y="3571876"/>
            <a:ext cx="4071965" cy="2950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cer\Desktop\e`kologiya-shablon-3.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357166"/>
            <a:ext cx="82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latin typeface="Georgia" pitchFamily="18" charset="0"/>
              </a:rPr>
              <a:t>Квест</a:t>
            </a:r>
            <a:r>
              <a:rPr lang="ru-RU" sz="2800" b="1" dirty="0" smtClean="0">
                <a:solidFill>
                  <a:srgbClr val="FF0000"/>
                </a:solidFill>
                <a:latin typeface="Georgia" pitchFamily="18" charset="0"/>
              </a:rPr>
              <a:t>- игра «В гостях у Бабы - Яги»</a:t>
            </a:r>
            <a:endParaRPr lang="ru-RU" sz="28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4" name="Рисунок 3" descr="F:\IMG_008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071546"/>
            <a:ext cx="4286280" cy="352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F:\IMG_002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857496"/>
            <a:ext cx="4143404" cy="33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cer\Desktop\Новая папка (3)\02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71670" y="357166"/>
            <a:ext cx="635798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Georgia" pitchFamily="18" charset="0"/>
              </a:rPr>
              <a:t>     Берегите </a:t>
            </a:r>
            <a:r>
              <a:rPr lang="ru-RU" sz="2800" b="1" dirty="0">
                <a:solidFill>
                  <a:srgbClr val="FF0000"/>
                </a:solidFill>
                <a:latin typeface="Georgia" pitchFamily="18" charset="0"/>
              </a:rPr>
              <a:t>землю! </a:t>
            </a:r>
            <a:endParaRPr lang="ru-RU" sz="28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endParaRPr lang="ru-RU" sz="2800" b="1" dirty="0">
              <a:solidFill>
                <a:srgbClr val="FF0000"/>
              </a:solidFill>
              <a:latin typeface="Georgia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Берегите </a:t>
            </a:r>
            <a:r>
              <a:rPr lang="ru-RU" sz="2400" b="1" dirty="0">
                <a:solidFill>
                  <a:srgbClr val="002060"/>
                </a:solidFill>
                <a:latin typeface="Georgia" pitchFamily="18" charset="0"/>
              </a:rPr>
              <a:t>землю. Берегите</a:t>
            </a:r>
            <a:br>
              <a:rPr lang="ru-RU" sz="2400" b="1" dirty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Georgia" pitchFamily="18" charset="0"/>
              </a:rPr>
              <a:t>Жаворонка в </a:t>
            </a:r>
            <a:r>
              <a:rPr lang="ru-RU" sz="2400" b="1" dirty="0" err="1">
                <a:solidFill>
                  <a:srgbClr val="002060"/>
                </a:solidFill>
                <a:latin typeface="Georgia" pitchFamily="18" charset="0"/>
              </a:rPr>
              <a:t>голубом</a:t>
            </a:r>
            <a:r>
              <a:rPr lang="ru-RU" sz="2400" b="1" dirty="0">
                <a:solidFill>
                  <a:srgbClr val="002060"/>
                </a:solidFill>
                <a:latin typeface="Georgia" pitchFamily="18" charset="0"/>
              </a:rPr>
              <a:t> зените,</a:t>
            </a:r>
            <a:br>
              <a:rPr lang="ru-RU" sz="2400" b="1" dirty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Georgia" pitchFamily="18" charset="0"/>
              </a:rPr>
              <a:t>Бабочку на листьях повилики,</a:t>
            </a:r>
            <a:br>
              <a:rPr lang="ru-RU" sz="2400" b="1" dirty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Georgia" pitchFamily="18" charset="0"/>
              </a:rPr>
              <a:t>На тропинках солнечные блики.</a:t>
            </a:r>
            <a:br>
              <a:rPr lang="ru-RU" sz="2400" b="1" dirty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Georgia" pitchFamily="18" charset="0"/>
              </a:rPr>
              <a:t>На камнях играющего краба,</a:t>
            </a:r>
            <a:br>
              <a:rPr lang="ru-RU" sz="2400" b="1" dirty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Georgia" pitchFamily="18" charset="0"/>
              </a:rPr>
              <a:t>Над пустыней тень от баобаба,</a:t>
            </a:r>
            <a:br>
              <a:rPr lang="ru-RU" sz="2400" b="1" dirty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Georgia" pitchFamily="18" charset="0"/>
              </a:rPr>
              <a:t>Ястреба, парящего над полем,</a:t>
            </a:r>
            <a:br>
              <a:rPr lang="ru-RU" sz="2400" b="1" dirty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Georgia" pitchFamily="18" charset="0"/>
              </a:rPr>
              <a:t>Ясный месяц над речным покоем,</a:t>
            </a:r>
            <a:br>
              <a:rPr lang="ru-RU" sz="2400" b="1" dirty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Georgia" pitchFamily="18" charset="0"/>
              </a:rPr>
              <a:t>Ласточку, мелькающую в жите.</a:t>
            </a:r>
            <a:br>
              <a:rPr lang="ru-RU" sz="2400" b="1" dirty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Georgia" pitchFamily="18" charset="0"/>
              </a:rPr>
              <a:t>Берегите землю! Берегите!</a:t>
            </a:r>
            <a:endParaRPr lang="ru-RU" sz="24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  <a:latin typeface="Georgia" pitchFamily="18" charset="0"/>
              </a:rPr>
              <a:t>                                                     (</a:t>
            </a:r>
            <a:r>
              <a:rPr lang="ru-RU" sz="2400" b="1" i="1" dirty="0">
                <a:solidFill>
                  <a:srgbClr val="002060"/>
                </a:solidFill>
                <a:latin typeface="Georgia" pitchFamily="18" charset="0"/>
              </a:rPr>
              <a:t>М. Дудин)</a:t>
            </a:r>
            <a:endParaRPr lang="ru-RU" sz="24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endParaRPr lang="ru-RU" sz="2000" b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cer\Desktop\e`kologiya-shablon-3.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57356" y="214290"/>
            <a:ext cx="5572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Georgia" pitchFamily="18" charset="0"/>
              </a:rPr>
              <a:t>               </a:t>
            </a:r>
            <a:r>
              <a:rPr lang="ru-RU" sz="2400" b="1" i="1" dirty="0" smtClean="0">
                <a:solidFill>
                  <a:srgbClr val="FF0000"/>
                </a:solidFill>
                <a:latin typeface="Georgia" pitchFamily="18" charset="0"/>
              </a:rPr>
              <a:t>Пояснительная записка</a:t>
            </a:r>
            <a:endParaRPr lang="ru-RU" sz="24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571480"/>
            <a:ext cx="871543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Georgia" pitchFamily="18" charset="0"/>
              </a:rPr>
              <a:t>    Вся </a:t>
            </a:r>
            <a:r>
              <a:rPr lang="ru-RU" sz="1400" dirty="0">
                <a:latin typeface="Georgia" pitchFamily="18" charset="0"/>
              </a:rPr>
              <a:t>наша жизнь тесно связана с окружающей нас природой. Мы дышим воздухом, нам нужна вода. </a:t>
            </a:r>
            <a:r>
              <a:rPr lang="ru-RU" sz="1400" dirty="0" smtClean="0">
                <a:latin typeface="Georgia" pitchFamily="18" charset="0"/>
              </a:rPr>
              <a:t>Природа </a:t>
            </a:r>
            <a:r>
              <a:rPr lang="ru-RU" sz="1400" dirty="0">
                <a:latin typeface="Georgia" pitchFamily="18" charset="0"/>
              </a:rPr>
              <a:t>дает нам пищу, одежду, жилище. </a:t>
            </a:r>
            <a:r>
              <a:rPr lang="ru-RU" sz="1400" dirty="0" smtClean="0">
                <a:latin typeface="Georgia" pitchFamily="18" charset="0"/>
              </a:rPr>
              <a:t>  Из </a:t>
            </a:r>
            <a:r>
              <a:rPr lang="ru-RU" sz="1400" dirty="0">
                <a:latin typeface="Georgia" pitchFamily="18" charset="0"/>
              </a:rPr>
              <a:t>земли мы добываем полезные ископаемые, на полях выращиваем урожай. </a:t>
            </a:r>
            <a:r>
              <a:rPr lang="ru-RU" sz="1400" dirty="0" smtClean="0">
                <a:latin typeface="Georgia" pitchFamily="18" charset="0"/>
              </a:rPr>
              <a:t> В </a:t>
            </a:r>
            <a:r>
              <a:rPr lang="ru-RU" sz="1400" dirty="0">
                <a:latin typeface="Georgia" pitchFamily="18" charset="0"/>
              </a:rPr>
              <a:t>лесу заготавливаем древесину, грибы, ягоды. Природа дает нам всё необходимое для жизни, поэтому её нужно беречь.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Georgia" pitchFamily="18" charset="0"/>
              </a:rPr>
              <a:t>    Без </a:t>
            </a:r>
            <a:r>
              <a:rPr lang="ru-RU" sz="1400" dirty="0">
                <a:latin typeface="Georgia" pitchFamily="18" charset="0"/>
              </a:rPr>
              <a:t>воздуха не могут жить ни люди, ни животные, ни растения. Всем нужен чистый воздух. </a:t>
            </a:r>
            <a:r>
              <a:rPr lang="ru-RU" sz="1400" dirty="0" smtClean="0">
                <a:latin typeface="Georgia" pitchFamily="18" charset="0"/>
              </a:rPr>
              <a:t>Но </a:t>
            </a:r>
            <a:r>
              <a:rPr lang="ru-RU" sz="1400" dirty="0">
                <a:latin typeface="Georgia" pitchFamily="18" charset="0"/>
              </a:rPr>
              <a:t>многочисленные фабрики и заводы загрязняют его. </a:t>
            </a:r>
            <a:r>
              <a:rPr lang="ru-RU" sz="1400" dirty="0" smtClean="0">
                <a:latin typeface="Georgia" pitchFamily="18" charset="0"/>
              </a:rPr>
              <a:t>Ежедневно </a:t>
            </a:r>
            <a:r>
              <a:rPr lang="ru-RU" sz="1400" dirty="0">
                <a:latin typeface="Georgia" pitchFamily="18" charset="0"/>
              </a:rPr>
              <a:t>в атмосферу выбрасываются тысячи тонн сажи, золы и вредных газов. </a:t>
            </a:r>
            <a:r>
              <a:rPr lang="ru-RU" sz="1400" dirty="0" smtClean="0">
                <a:latin typeface="Georgia" pitchFamily="18" charset="0"/>
              </a:rPr>
              <a:t> Загрязняют </a:t>
            </a:r>
            <a:r>
              <a:rPr lang="ru-RU" sz="1400" dirty="0">
                <a:latin typeface="Georgia" pitchFamily="18" charset="0"/>
              </a:rPr>
              <a:t>воздух и автомобили</a:t>
            </a:r>
            <a:r>
              <a:rPr lang="ru-RU" sz="1400" dirty="0" smtClean="0">
                <a:latin typeface="Georgia" pitchFamily="18" charset="0"/>
              </a:rPr>
              <a:t>. Так </a:t>
            </a:r>
            <a:r>
              <a:rPr lang="ru-RU" sz="1400" dirty="0">
                <a:latin typeface="Georgia" pitchFamily="18" charset="0"/>
              </a:rPr>
              <a:t>же невозможно на земле прожить и без воды. Вода нужна не только для бытовых нужд человека. </a:t>
            </a:r>
            <a:r>
              <a:rPr lang="ru-RU" sz="1400" dirty="0" smtClean="0">
                <a:latin typeface="Georgia" pitchFamily="18" charset="0"/>
              </a:rPr>
              <a:t>Без </a:t>
            </a:r>
            <a:r>
              <a:rPr lang="ru-RU" sz="1400" dirty="0">
                <a:latin typeface="Georgia" pitchFamily="18" charset="0"/>
              </a:rPr>
              <a:t>воды не вырастет урожай на полях, не смогут работать заводы и фабрики. </a:t>
            </a:r>
            <a:r>
              <a:rPr lang="ru-RU" sz="1400" dirty="0" smtClean="0">
                <a:latin typeface="Georgia" pitchFamily="18" charset="0"/>
              </a:rPr>
              <a:t>Человеку</a:t>
            </a:r>
            <a:r>
              <a:rPr lang="ru-RU" sz="1400" dirty="0">
                <a:latin typeface="Georgia" pitchFamily="18" charset="0"/>
              </a:rPr>
              <a:t>, животным, растениям нужна чистая вода. </a:t>
            </a:r>
            <a:r>
              <a:rPr lang="ru-RU" sz="1400" dirty="0" smtClean="0">
                <a:latin typeface="Georgia" pitchFamily="18" charset="0"/>
              </a:rPr>
              <a:t>А </a:t>
            </a:r>
            <a:r>
              <a:rPr lang="ru-RU" sz="1400" dirty="0">
                <a:latin typeface="Georgia" pitchFamily="18" charset="0"/>
              </a:rPr>
              <a:t>если реки и озёра загрязняются выбросами различных заводов и фабрик, то вода становится вредной. </a:t>
            </a:r>
            <a:r>
              <a:rPr lang="ru-RU" sz="1400" dirty="0" smtClean="0">
                <a:latin typeface="Georgia" pitchFamily="18" charset="0"/>
              </a:rPr>
              <a:t>Её </a:t>
            </a:r>
            <a:r>
              <a:rPr lang="ru-RU" sz="1400" dirty="0">
                <a:latin typeface="Georgia" pitchFamily="18" charset="0"/>
              </a:rPr>
              <a:t>нельзя пить, ею нельзя поливать поля. </a:t>
            </a:r>
            <a:r>
              <a:rPr lang="ru-RU" sz="1400" dirty="0" smtClean="0">
                <a:latin typeface="Georgia" pitchFamily="18" charset="0"/>
              </a:rPr>
              <a:t>В </a:t>
            </a:r>
            <a:r>
              <a:rPr lang="ru-RU" sz="1400" dirty="0">
                <a:latin typeface="Georgia" pitchFamily="18" charset="0"/>
              </a:rPr>
              <a:t>загрязненной воде гибнет рыба, по берегам погибают </a:t>
            </a:r>
            <a:r>
              <a:rPr lang="ru-RU" sz="1400" dirty="0" smtClean="0">
                <a:latin typeface="Georgia" pitchFamily="18" charset="0"/>
              </a:rPr>
              <a:t>растения. Так </a:t>
            </a:r>
            <a:r>
              <a:rPr lang="ru-RU" sz="1400" dirty="0">
                <a:latin typeface="Georgia" pitchFamily="18" charset="0"/>
              </a:rPr>
              <a:t>же огромное значение в нашей жизни имеет и лес. Лес дает нам необходимую древесину. </a:t>
            </a:r>
            <a:r>
              <a:rPr lang="ru-RU" sz="1400" dirty="0" smtClean="0">
                <a:latin typeface="Georgia" pitchFamily="18" charset="0"/>
              </a:rPr>
              <a:t>В </a:t>
            </a:r>
            <a:r>
              <a:rPr lang="ru-RU" sz="1400" dirty="0">
                <a:latin typeface="Georgia" pitchFamily="18" charset="0"/>
              </a:rPr>
              <a:t>лесах живут звери и птицы, растут грибы, орехи и </a:t>
            </a:r>
            <a:r>
              <a:rPr lang="ru-RU" sz="1400" dirty="0" smtClean="0">
                <a:latin typeface="Georgia" pitchFamily="18" charset="0"/>
              </a:rPr>
              <a:t>ягоды. Леса </a:t>
            </a:r>
            <a:r>
              <a:rPr lang="ru-RU" sz="1400" dirty="0">
                <a:latin typeface="Georgia" pitchFamily="18" charset="0"/>
              </a:rPr>
              <a:t>украшают землю и очищают воздух, поэтому к ним нужно относиться бережно, их надо охранять</a:t>
            </a:r>
            <a:r>
              <a:rPr lang="ru-RU" sz="1600" dirty="0" smtClean="0"/>
              <a:t>.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Замечательный русский писатель М, Пришвин писал: «Мы хозяева нашей природы, и она для нас кладовая Солнца с великими сокровищами жизни. Мало того, чтобы сокровища эти охранять, их надо открывать и показывать. Для рыбы нужна чистая вода – будем охранять наши водоемы. В лесах, горах разные ценные животные – будем охранять наши леса и горы. Рыбе – вода, птице – воздух, зверю – лес, горы. А человеку нужна Родина. И охранять природу – значит охранять Родину».</a:t>
            </a:r>
            <a:r>
              <a:rPr lang="ru-RU" sz="1400" dirty="0" smtClean="0">
                <a:latin typeface="Georgia" pitchFamily="18" charset="0"/>
              </a:rPr>
              <a:t>  Именно в дошкольном возрасте ребенок воспринимает окружающее наиболее эмоционально, он способен сочувствовать сопереживать, искренне удивляться, на этой основе возможно и необходимо развивать в детях любовь к природе, ее обитателям.      Современные дети растут в обществе потребления, большинство людей даже не осознает, какой вред окружающей среде наносит каждый человек в отдельности.</a:t>
            </a:r>
            <a:r>
              <a:rPr lang="ru-RU" sz="1400" dirty="0" smtClean="0"/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Georgia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Georgia" pitchFamily="18" charset="0"/>
              </a:rPr>
              <a:t>        </a:t>
            </a:r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cer\Desktop\img0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 b="34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cer\Desktop\e`kologiya-shablon-3.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14282" y="428604"/>
            <a:ext cx="8715436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  В ходе создания стенда с детьми проводились беседы: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Знакомство со сказочными персонажами  -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Эколятами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2.Правила поведения на улице, в  лесу, на природе.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3.Люди – друзья природы.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4.Как мы можем помочь природе.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5.Огонь: друг или враг?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6.Мусор – болезнь планеты.</a:t>
            </a:r>
          </a:p>
          <a:p>
            <a:pPr lvl="0" indent="180975" fontAlgn="base">
              <a:spcBef>
                <a:spcPct val="0"/>
              </a:spcBef>
              <a:spcAft>
                <a:spcPct val="0"/>
              </a:spcAft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 Дети  рассматривали  иллюстрации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тему «Экологическая цепочка»; разучивали стихотворения о жителях леса, о природе; отгадывали загадки о животных и растениях; чтение экологических сказок.</a:t>
            </a:r>
            <a:endParaRPr lang="ru-RU" sz="1600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180975" fontAlgn="base">
              <a:spcBef>
                <a:spcPct val="0"/>
              </a:spcBef>
              <a:spcAft>
                <a:spcPct val="0"/>
              </a:spcAft>
            </a:pPr>
            <a:r>
              <a:rPr lang="ru-RU" sz="16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Слушали музыкальные произведения: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Cambria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прекрасен этот мир</a:t>
            </a:r>
            <a:r>
              <a:rPr lang="ru-RU" sz="1600" dirty="0" smtClean="0">
                <a:latin typeface="Cambria"/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муз.Тухманова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сл.   В.Харитонова), </a:t>
            </a:r>
            <a:r>
              <a:rPr lang="ru-RU" sz="1600" dirty="0" smtClean="0">
                <a:latin typeface="Cambria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Земля </a:t>
            </a:r>
            <a:r>
              <a:rPr lang="ru-RU" sz="1600" dirty="0" smtClean="0">
                <a:latin typeface="Cambria"/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наш общий дом</a:t>
            </a:r>
            <a:r>
              <a:rPr lang="ru-RU" sz="1600" dirty="0" smtClean="0">
                <a:latin typeface="Cambria"/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(муз. и сл. Н. Караваевой), </a:t>
            </a:r>
            <a:r>
              <a:rPr lang="ru-RU" sz="1600" dirty="0" smtClean="0">
                <a:latin typeface="Cambria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Прекрасный мир</a:t>
            </a:r>
            <a:r>
              <a:rPr lang="ru-RU" sz="1600" dirty="0" smtClean="0">
                <a:latin typeface="Cambria"/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indent="180975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(муз. и сл. Ю. Парфенова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).</a:t>
            </a:r>
          </a:p>
          <a:p>
            <a:pPr lvl="0" indent="180975" fontAlgn="base">
              <a:spcBef>
                <a:spcPct val="0"/>
              </a:spcBef>
              <a:spcAft>
                <a:spcPct val="0"/>
              </a:spcAft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Просмотр мультфильма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«Мальчик и Земля».</a:t>
            </a:r>
          </a:p>
          <a:p>
            <a:pPr indent="180975" fontAlgn="base">
              <a:spcBef>
                <a:spcPct val="0"/>
              </a:spcBef>
              <a:spcAft>
                <a:spcPct val="0"/>
              </a:spcAft>
            </a:pPr>
            <a:r>
              <a:rPr lang="ru-RU" sz="16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Проводилась  исследовательская деятельность на прогулке 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(Взять лупу и рассмотреть муравья.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Засыпать дорожку сахарным песком, посмотреть, как муравьи будут его собирать).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4429132"/>
            <a:ext cx="87154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975" fontAlgn="base">
              <a:spcBef>
                <a:spcPct val="0"/>
              </a:spcBef>
              <a:spcAft>
                <a:spcPct val="0"/>
              </a:spcAft>
            </a:pPr>
            <a:r>
              <a:rPr lang="ru-RU" sz="16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Игровая деятельность.</a:t>
            </a:r>
          </a:p>
          <a:p>
            <a:pPr lvl="0" indent="180975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Экологические игры: «Зеленые карты», «Зоологический стадион», «Лесник», «Прогулка в лес»; дидактические игры  «Найди, что покажу», «Угадай, что съел», «Что, изменилось,» и т.д.</a:t>
            </a:r>
          </a:p>
          <a:p>
            <a:pPr lvl="0" indent="180975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Квест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игра « В гостях у Бабы – Яги».</a:t>
            </a:r>
          </a:p>
          <a:p>
            <a:pPr lvl="0" indent="180975" fontAlgn="base">
              <a:spcBef>
                <a:spcPct val="0"/>
              </a:spcBef>
              <a:spcAft>
                <a:spcPct val="0"/>
              </a:spcAft>
            </a:pPr>
            <a:r>
              <a:rPr lang="ru-RU" sz="16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Художественно – продуктивная деятельность.</a:t>
            </a: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1809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Поделки из бросового материала: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1809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«Вазочки – сувениры»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1809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«Цветы из конфетных фантиков».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cer\Desktop\e`kologiya-shablon-3.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14678" y="214290"/>
            <a:ext cx="2643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Georgia" pitchFamily="18" charset="0"/>
              </a:rPr>
              <a:t>Стенд</a:t>
            </a:r>
            <a:endParaRPr lang="ru-RU" sz="40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4" name="Рисунок 3" descr="C:\Users\Acer\Desktop\20180814_110356.jpg"/>
          <p:cNvPicPr/>
          <p:nvPr/>
        </p:nvPicPr>
        <p:blipFill>
          <a:blip r:embed="rId3" cstate="print">
            <a:lum contrast="30000"/>
          </a:blip>
          <a:srcRect l="22114" t="15860" r="19657" b="1344"/>
          <a:stretch>
            <a:fillRect/>
          </a:stretch>
        </p:blipFill>
        <p:spPr bwMode="auto">
          <a:xfrm>
            <a:off x="214282" y="1142984"/>
            <a:ext cx="6624000" cy="525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cer\Desktop\e`kologiya-shablon-3.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214290"/>
            <a:ext cx="892971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Georgia" pitchFamily="18" charset="0"/>
              </a:rPr>
              <a:t>В разделе </a:t>
            </a:r>
            <a:r>
              <a:rPr lang="ru-RU" sz="1600" b="1" dirty="0" smtClean="0">
                <a:solidFill>
                  <a:srgbClr val="FF0000"/>
                </a:solidFill>
                <a:latin typeface="Georgia" pitchFamily="18" charset="0"/>
              </a:rPr>
              <a:t>«Экологические игры» </a:t>
            </a:r>
            <a:r>
              <a:rPr lang="ru-RU" sz="1600" b="1" dirty="0">
                <a:solidFill>
                  <a:srgbClr val="002060"/>
                </a:solidFill>
                <a:latin typeface="Georgia" pitchFamily="18" charset="0"/>
              </a:rPr>
              <a:t>подобрана картотека (сменная) </a:t>
            </a:r>
            <a:r>
              <a:rPr lang="ru-RU" sz="1600" b="1" dirty="0" smtClean="0">
                <a:solidFill>
                  <a:srgbClr val="002060"/>
                </a:solidFill>
                <a:latin typeface="Georgia" pitchFamily="18" charset="0"/>
              </a:rPr>
              <a:t>игр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Georgia" pitchFamily="18" charset="0"/>
              </a:rPr>
              <a:t>по </a:t>
            </a:r>
            <a:r>
              <a:rPr lang="ru-RU" sz="1600" b="1" dirty="0">
                <a:solidFill>
                  <a:srgbClr val="002060"/>
                </a:solidFill>
                <a:latin typeface="Georgia" pitchFamily="18" charset="0"/>
              </a:rPr>
              <a:t>экологическому </a:t>
            </a:r>
            <a:r>
              <a:rPr lang="ru-RU" sz="1600" b="1" dirty="0" smtClean="0">
                <a:solidFill>
                  <a:srgbClr val="002060"/>
                </a:solidFill>
                <a:latin typeface="Georgia" pitchFamily="18" charset="0"/>
              </a:rPr>
              <a:t>воспитанию. Экологические игры </a:t>
            </a:r>
            <a:r>
              <a:rPr lang="ru-RU" sz="1600" b="1" dirty="0">
                <a:solidFill>
                  <a:srgbClr val="002060"/>
                </a:solidFill>
                <a:latin typeface="Georgia" pitchFamily="18" charset="0"/>
              </a:rPr>
              <a:t>способствуют  не только получению знаний о предметах и </a:t>
            </a:r>
            <a:r>
              <a:rPr lang="ru-RU" sz="1600" b="1" dirty="0" smtClean="0">
                <a:solidFill>
                  <a:srgbClr val="002060"/>
                </a:solidFill>
                <a:latin typeface="Georgia" pitchFamily="18" charset="0"/>
              </a:rPr>
              <a:t>явлениях </a:t>
            </a:r>
            <a:r>
              <a:rPr lang="ru-RU" sz="1600" b="1" dirty="0">
                <a:solidFill>
                  <a:srgbClr val="002060"/>
                </a:solidFill>
                <a:latin typeface="Georgia" pitchFamily="18" charset="0"/>
              </a:rPr>
              <a:t>природы, </a:t>
            </a:r>
            <a:r>
              <a:rPr lang="ru-RU" sz="1600" b="1" dirty="0" smtClean="0">
                <a:solidFill>
                  <a:srgbClr val="002060"/>
                </a:solidFill>
                <a:latin typeface="Georgia" pitchFamily="18" charset="0"/>
              </a:rPr>
              <a:t>но </a:t>
            </a:r>
            <a:r>
              <a:rPr lang="ru-RU" sz="1600" b="1" dirty="0">
                <a:solidFill>
                  <a:srgbClr val="002060"/>
                </a:solidFill>
                <a:latin typeface="Georgia" pitchFamily="18" charset="0"/>
              </a:rPr>
              <a:t>и формируют навыки бережного и неразрушающего </a:t>
            </a:r>
            <a:r>
              <a:rPr lang="ru-RU" sz="1600" b="1" dirty="0" smtClean="0">
                <a:solidFill>
                  <a:srgbClr val="002060"/>
                </a:solidFill>
                <a:latin typeface="Georgia" pitchFamily="18" charset="0"/>
              </a:rPr>
              <a:t>обращения  с  окружающей </a:t>
            </a:r>
            <a:r>
              <a:rPr lang="ru-RU" sz="1600" b="1" dirty="0">
                <a:solidFill>
                  <a:srgbClr val="002060"/>
                </a:solidFill>
                <a:latin typeface="Georgia" pitchFamily="18" charset="0"/>
              </a:rPr>
              <a:t>природой.</a:t>
            </a:r>
          </a:p>
          <a:p>
            <a:endParaRPr lang="ru-RU" dirty="0"/>
          </a:p>
        </p:txBody>
      </p:sp>
      <p:pic>
        <p:nvPicPr>
          <p:cNvPr id="4" name="Рисунок 3" descr="C:\Users\Acer\Desktop\20180814_111203.jpg"/>
          <p:cNvPicPr/>
          <p:nvPr/>
        </p:nvPicPr>
        <p:blipFill>
          <a:blip r:embed="rId3" cstate="print">
            <a:lum contrast="10000"/>
          </a:blip>
          <a:srcRect r="7327"/>
          <a:stretch>
            <a:fillRect/>
          </a:stretch>
        </p:blipFill>
        <p:spPr bwMode="auto">
          <a:xfrm>
            <a:off x="285720" y="1857364"/>
            <a:ext cx="4879261" cy="29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Acer\Desktop\20180814_111542.jpg"/>
          <p:cNvPicPr/>
          <p:nvPr/>
        </p:nvPicPr>
        <p:blipFill>
          <a:blip r:embed="rId4" cstate="print">
            <a:lum bright="10000" contrast="10000"/>
          </a:blip>
          <a:srcRect l="10685" r="9222"/>
          <a:stretch>
            <a:fillRect/>
          </a:stretch>
        </p:blipFill>
        <p:spPr bwMode="auto">
          <a:xfrm rot="5400000">
            <a:off x="4850230" y="2150638"/>
            <a:ext cx="4284000" cy="2983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cer\Desktop\e`kologiya-shablon-3.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285728"/>
            <a:ext cx="86453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Georgia" pitchFamily="18" charset="0"/>
              </a:rPr>
              <a:t>В разделе </a:t>
            </a:r>
            <a:r>
              <a:rPr lang="ru-RU" sz="1600" b="1" dirty="0">
                <a:solidFill>
                  <a:srgbClr val="FF0000"/>
                </a:solidFill>
                <a:latin typeface="Georgia" pitchFamily="18" charset="0"/>
              </a:rPr>
              <a:t>«Экологические сказки» </a:t>
            </a:r>
            <a:r>
              <a:rPr lang="ru-RU" sz="1600" b="1" dirty="0" smtClean="0">
                <a:solidFill>
                  <a:srgbClr val="002060"/>
                </a:solidFill>
                <a:latin typeface="Georgia" pitchFamily="18" charset="0"/>
              </a:rPr>
              <a:t>подобран материал, который  постоянно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Georgia" pitchFamily="18" charset="0"/>
              </a:rPr>
              <a:t> пополняется. Экологические </a:t>
            </a:r>
            <a:r>
              <a:rPr lang="ru-RU" sz="1600" b="1" dirty="0">
                <a:solidFill>
                  <a:srgbClr val="002060"/>
                </a:solidFill>
                <a:latin typeface="Georgia" pitchFamily="18" charset="0"/>
              </a:rPr>
              <a:t>сказки </a:t>
            </a:r>
            <a:r>
              <a:rPr lang="ru-RU" sz="1600" b="1" dirty="0" smtClean="0">
                <a:solidFill>
                  <a:srgbClr val="002060"/>
                </a:solidFill>
                <a:latin typeface="Georgia" pitchFamily="18" charset="0"/>
              </a:rPr>
              <a:t>дают </a:t>
            </a:r>
            <a:r>
              <a:rPr lang="ru-RU" sz="1600" b="1" dirty="0">
                <a:solidFill>
                  <a:srgbClr val="002060"/>
                </a:solidFill>
                <a:latin typeface="Georgia" pitchFamily="18" charset="0"/>
              </a:rPr>
              <a:t>знания о природе, о повадках </a:t>
            </a:r>
            <a:endParaRPr lang="ru-RU" sz="16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Georgia" pitchFamily="18" charset="0"/>
              </a:rPr>
              <a:t>животных, о </a:t>
            </a:r>
            <a:r>
              <a:rPr lang="ru-RU" sz="1600" b="1" dirty="0">
                <a:solidFill>
                  <a:srgbClr val="002060"/>
                </a:solidFill>
                <a:latin typeface="Georgia" pitchFamily="18" charset="0"/>
              </a:rPr>
              <a:t>взаимоотношении </a:t>
            </a:r>
            <a:r>
              <a:rPr lang="ru-RU" sz="1600" b="1" dirty="0" smtClean="0">
                <a:solidFill>
                  <a:srgbClr val="002060"/>
                </a:solidFill>
                <a:latin typeface="Georgia" pitchFamily="18" charset="0"/>
              </a:rPr>
              <a:t>людей с </a:t>
            </a:r>
            <a:r>
              <a:rPr lang="ru-RU" sz="1600" b="1" dirty="0">
                <a:solidFill>
                  <a:srgbClr val="002060"/>
                </a:solidFill>
                <a:latin typeface="Georgia" pitchFamily="18" charset="0"/>
              </a:rPr>
              <a:t>животным и растительным </a:t>
            </a:r>
            <a:r>
              <a:rPr lang="ru-RU" sz="1600" b="1" dirty="0" smtClean="0">
                <a:solidFill>
                  <a:srgbClr val="002060"/>
                </a:solidFill>
                <a:latin typeface="Georgia" pitchFamily="18" charset="0"/>
              </a:rPr>
              <a:t>миром.</a:t>
            </a:r>
            <a:endParaRPr lang="ru-RU" sz="16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6" name="Рисунок 5" descr="C:\Users\Acer\Desktop\20180814_111658.jpg"/>
          <p:cNvPicPr/>
          <p:nvPr/>
        </p:nvPicPr>
        <p:blipFill>
          <a:blip r:embed="rId3" cstate="print">
            <a:lum contrast="20000"/>
          </a:blip>
          <a:srcRect l="6501" r="13827"/>
          <a:stretch>
            <a:fillRect/>
          </a:stretch>
        </p:blipFill>
        <p:spPr bwMode="auto">
          <a:xfrm>
            <a:off x="1071538" y="1428736"/>
            <a:ext cx="6084000" cy="410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cer\Desktop\e`kologiya-shablon-3.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44" y="214290"/>
            <a:ext cx="90011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Georgia" pitchFamily="18" charset="0"/>
              </a:rPr>
              <a:t>В разделе </a:t>
            </a:r>
            <a:r>
              <a:rPr lang="ru-RU" sz="1600" b="1" dirty="0" smtClean="0">
                <a:solidFill>
                  <a:srgbClr val="FF0000"/>
                </a:solidFill>
                <a:latin typeface="Georgia" pitchFamily="18" charset="0"/>
              </a:rPr>
              <a:t>«Правила поведения в природе» </a:t>
            </a:r>
            <a:r>
              <a:rPr lang="ru-RU" sz="1600" b="1" dirty="0" smtClean="0">
                <a:solidFill>
                  <a:srgbClr val="002060"/>
                </a:solidFill>
                <a:latin typeface="Georgia" pitchFamily="18" charset="0"/>
              </a:rPr>
              <a:t>подобраны запрещающие знаки, которые  способствуют получению навыков бережного обращения с окружающей  природой.</a:t>
            </a:r>
            <a:endParaRPr lang="ru-RU" sz="16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4" name="Рисунок 3" descr="C:\Users\Acer\Desktop\20180814_110700.jpg"/>
          <p:cNvPicPr/>
          <p:nvPr/>
        </p:nvPicPr>
        <p:blipFill>
          <a:blip r:embed="rId3" cstate="print">
            <a:lum contrast="20000"/>
          </a:blip>
          <a:srcRect l="3931" t="28763" r="6874" b="7527"/>
          <a:stretch>
            <a:fillRect/>
          </a:stretch>
        </p:blipFill>
        <p:spPr bwMode="auto">
          <a:xfrm>
            <a:off x="714348" y="1071546"/>
            <a:ext cx="7786742" cy="4857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cer\Desktop\e`kologiya-shablon-3.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142852"/>
            <a:ext cx="83872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Georgia" pitchFamily="18" charset="0"/>
              </a:rPr>
              <a:t>В разделе </a:t>
            </a:r>
            <a:r>
              <a:rPr lang="ru-RU" sz="1600" b="1" dirty="0" smtClean="0">
                <a:solidFill>
                  <a:srgbClr val="FF0000"/>
                </a:solidFill>
                <a:latin typeface="Georgia" pitchFamily="18" charset="0"/>
              </a:rPr>
              <a:t>«Стихи о природе» </a:t>
            </a:r>
            <a:r>
              <a:rPr lang="ru-RU" sz="1600" b="1" dirty="0" smtClean="0">
                <a:solidFill>
                  <a:srgbClr val="002060"/>
                </a:solidFill>
                <a:latin typeface="Georgia" pitchFamily="18" charset="0"/>
              </a:rPr>
              <a:t>подобраны стихи</a:t>
            </a:r>
            <a:r>
              <a:rPr lang="ru-RU" sz="1600" b="1" dirty="0">
                <a:solidFill>
                  <a:srgbClr val="002060"/>
                </a:solidFill>
                <a:latin typeface="Georgia" pitchFamily="18" charset="0"/>
              </a:rPr>
              <a:t> о природе, временах года, </a:t>
            </a:r>
            <a:endParaRPr lang="ru-RU" sz="16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Georgia" pitchFamily="18" charset="0"/>
              </a:rPr>
              <a:t>об </a:t>
            </a:r>
            <a:r>
              <a:rPr lang="ru-RU" sz="1600" b="1" dirty="0">
                <a:solidFill>
                  <a:srgbClr val="002060"/>
                </a:solidFill>
                <a:latin typeface="Georgia" pitchFamily="18" charset="0"/>
              </a:rPr>
              <a:t>экологии</a:t>
            </a:r>
            <a:r>
              <a:rPr lang="ru-RU" sz="1600" b="1" dirty="0" smtClean="0">
                <a:solidFill>
                  <a:srgbClr val="002060"/>
                </a:solidFill>
                <a:latin typeface="Georgia" pitchFamily="18" charset="0"/>
              </a:rPr>
              <a:t>, </a:t>
            </a:r>
            <a:r>
              <a:rPr lang="ru-RU" sz="1600" b="1" dirty="0">
                <a:solidFill>
                  <a:srgbClr val="002060"/>
                </a:solidFill>
                <a:latin typeface="Georgia" pitchFamily="18" charset="0"/>
              </a:rPr>
              <a:t>о защите и охране природы и т.д.</a:t>
            </a:r>
          </a:p>
          <a:p>
            <a:endParaRPr lang="ru-RU" dirty="0"/>
          </a:p>
        </p:txBody>
      </p:sp>
      <p:pic>
        <p:nvPicPr>
          <p:cNvPr id="5" name="Рисунок 4" descr="C:\Users\Acer\Desktop\20180814_110843.jpg"/>
          <p:cNvPicPr/>
          <p:nvPr/>
        </p:nvPicPr>
        <p:blipFill>
          <a:blip r:embed="rId3" cstate="print">
            <a:lum contrast="10000"/>
          </a:blip>
          <a:srcRect l="3326"/>
          <a:stretch>
            <a:fillRect/>
          </a:stretch>
        </p:blipFill>
        <p:spPr bwMode="auto">
          <a:xfrm>
            <a:off x="642910" y="1000108"/>
            <a:ext cx="6192000" cy="421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</TotalTime>
  <Words>818</Words>
  <Application>Microsoft Office PowerPoint</Application>
  <PresentationFormat>Экран (4:3)</PresentationFormat>
  <Paragraphs>54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18</cp:lastModifiedBy>
  <cp:revision>36</cp:revision>
  <dcterms:created xsi:type="dcterms:W3CDTF">2018-08-13T13:41:24Z</dcterms:created>
  <dcterms:modified xsi:type="dcterms:W3CDTF">2019-07-25T10:20:07Z</dcterms:modified>
</cp:coreProperties>
</file>