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79" r:id="rId4"/>
    <p:sldId id="277" r:id="rId5"/>
    <p:sldId id="280" r:id="rId6"/>
    <p:sldId id="281" r:id="rId7"/>
    <p:sldId id="264" r:id="rId8"/>
    <p:sldId id="282" r:id="rId9"/>
    <p:sldId id="283" r:id="rId10"/>
    <p:sldId id="284" r:id="rId11"/>
    <p:sldId id="275" r:id="rId12"/>
    <p:sldId id="276" r:id="rId13"/>
    <p:sldId id="285" r:id="rId14"/>
    <p:sldId id="286" r:id="rId15"/>
    <p:sldId id="287" r:id="rId16"/>
    <p:sldId id="288" r:id="rId17"/>
    <p:sldId id="290" r:id="rId18"/>
    <p:sldId id="292" r:id="rId19"/>
    <p:sldId id="289" r:id="rId20"/>
    <p:sldId id="293" r:id="rId21"/>
    <p:sldId id="263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262"/>
    <a:srgbClr val="57257D"/>
    <a:srgbClr val="0000FF"/>
    <a:srgbClr val="004548"/>
    <a:srgbClr val="3399FF"/>
    <a:srgbClr val="3A95B0"/>
    <a:srgbClr val="005F8A"/>
    <a:srgbClr val="0094C8"/>
    <a:srgbClr val="3997B1"/>
    <a:srgbClr val="3A9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>
        <p:scale>
          <a:sx n="50" d="100"/>
          <a:sy n="50" d="100"/>
        </p:scale>
        <p:origin x="-1956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1A38-757E-4D48-8F1E-7B05FB4A0965}" type="doc">
      <dgm:prSet loTypeId="urn:microsoft.com/office/officeart/2008/layout/VerticalCurvedList" loCatId="list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A8BD354-9102-403B-8ED3-4C17EDF6A1AE}">
      <dgm:prSet phldrT="[Текст]"/>
      <dgm:spPr/>
      <dgm:t>
        <a:bodyPr/>
        <a:lstStyle/>
        <a:p>
          <a:r>
            <a:rPr lang="ru-RU" dirty="0" smtClean="0"/>
            <a:t>ЗАНЯТЬ ПРАВИЛЬНОЕ ПОЛОЖЕНИЕ ПО ОТНОШЕНИЮ К РЕБЁНКУ</a:t>
          </a:r>
          <a:endParaRPr lang="ru-RU" dirty="0"/>
        </a:p>
      </dgm:t>
    </dgm:pt>
    <dgm:pt modelId="{AB760952-7BAE-4E08-9990-7CF9386D7376}" type="parTrans" cxnId="{F41AC375-C885-489D-991F-F604F792FFA5}">
      <dgm:prSet/>
      <dgm:spPr/>
      <dgm:t>
        <a:bodyPr/>
        <a:lstStyle/>
        <a:p>
          <a:endParaRPr lang="ru-RU"/>
        </a:p>
      </dgm:t>
    </dgm:pt>
    <dgm:pt modelId="{4DD007AB-C201-4622-A838-29A6CDDEA11A}" type="sibTrans" cxnId="{F41AC375-C885-489D-991F-F604F792FFA5}">
      <dgm:prSet/>
      <dgm:spPr/>
      <dgm:t>
        <a:bodyPr/>
        <a:lstStyle/>
        <a:p>
          <a:endParaRPr lang="ru-RU"/>
        </a:p>
      </dgm:t>
    </dgm:pt>
    <dgm:pt modelId="{919B33DF-1DDA-4B95-ABFC-A9B073637068}">
      <dgm:prSet phldrT="[Текст]"/>
      <dgm:spPr/>
      <dgm:t>
        <a:bodyPr/>
        <a:lstStyle/>
        <a:p>
          <a:r>
            <a:rPr lang="ru-RU" dirty="0" smtClean="0"/>
            <a:t>ПОВТОР УСЛЫШАННОГО</a:t>
          </a:r>
          <a:endParaRPr lang="ru-RU" dirty="0"/>
        </a:p>
      </dgm:t>
    </dgm:pt>
    <dgm:pt modelId="{5C17E9F4-3B3D-4DC6-AA9D-F409C5A72ACE}" type="parTrans" cxnId="{A512185C-10F1-4CEB-BA35-26FC26333196}">
      <dgm:prSet/>
      <dgm:spPr/>
      <dgm:t>
        <a:bodyPr/>
        <a:lstStyle/>
        <a:p>
          <a:endParaRPr lang="ru-RU"/>
        </a:p>
      </dgm:t>
    </dgm:pt>
    <dgm:pt modelId="{FCCCB6A3-A02D-466B-A41C-3F370275A7F7}" type="sibTrans" cxnId="{A512185C-10F1-4CEB-BA35-26FC26333196}">
      <dgm:prSet/>
      <dgm:spPr/>
      <dgm:t>
        <a:bodyPr/>
        <a:lstStyle/>
        <a:p>
          <a:endParaRPr lang="ru-RU"/>
        </a:p>
      </dgm:t>
    </dgm:pt>
    <dgm:pt modelId="{1E5CA202-1AC2-4436-8A97-CAC51E5432C3}">
      <dgm:prSet phldrT="[Текст]"/>
      <dgm:spPr/>
      <dgm:t>
        <a:bodyPr/>
        <a:lstStyle/>
        <a:p>
          <a:r>
            <a:rPr lang="ru-RU" dirty="0" smtClean="0"/>
            <a:t>ДЕЛАТЬ ПАУЗЫ МЕЖДУ ФРАЗАМИ</a:t>
          </a:r>
          <a:endParaRPr lang="ru-RU" dirty="0"/>
        </a:p>
      </dgm:t>
    </dgm:pt>
    <dgm:pt modelId="{F95C3104-5ECA-4ABD-98BB-F201A26C48B5}" type="parTrans" cxnId="{D2FE24E0-3DB4-4301-9D32-D575899FBA99}">
      <dgm:prSet/>
      <dgm:spPr/>
      <dgm:t>
        <a:bodyPr/>
        <a:lstStyle/>
        <a:p>
          <a:endParaRPr lang="ru-RU"/>
        </a:p>
      </dgm:t>
    </dgm:pt>
    <dgm:pt modelId="{1FC372D7-0553-4C22-A8FF-FE3E364D2D0D}" type="sibTrans" cxnId="{D2FE24E0-3DB4-4301-9D32-D575899FBA99}">
      <dgm:prSet/>
      <dgm:spPr/>
      <dgm:t>
        <a:bodyPr/>
        <a:lstStyle/>
        <a:p>
          <a:endParaRPr lang="ru-RU"/>
        </a:p>
      </dgm:t>
    </dgm:pt>
    <dgm:pt modelId="{5B409545-7D3B-4AD3-98D3-96F75417D85F}">
      <dgm:prSet/>
      <dgm:spPr/>
      <dgm:t>
        <a:bodyPr/>
        <a:lstStyle/>
        <a:p>
          <a:r>
            <a:rPr lang="ru-RU" dirty="0" smtClean="0"/>
            <a:t>ОБОЗНАЧЕНИЕ ЭМОЦИИ РЕБЁНКА</a:t>
          </a:r>
          <a:endParaRPr lang="ru-RU" dirty="0"/>
        </a:p>
      </dgm:t>
    </dgm:pt>
    <dgm:pt modelId="{0E6C4F2D-3070-4256-AD80-BE37422FF356}" type="parTrans" cxnId="{9508C194-6AEF-4C5B-B719-30332228478E}">
      <dgm:prSet/>
      <dgm:spPr/>
      <dgm:t>
        <a:bodyPr/>
        <a:lstStyle/>
        <a:p>
          <a:endParaRPr lang="ru-RU"/>
        </a:p>
      </dgm:t>
    </dgm:pt>
    <dgm:pt modelId="{04138EB4-6C2D-4EFC-9F57-BAC4401ECAA7}" type="sibTrans" cxnId="{9508C194-6AEF-4C5B-B719-30332228478E}">
      <dgm:prSet/>
      <dgm:spPr/>
      <dgm:t>
        <a:bodyPr/>
        <a:lstStyle/>
        <a:p>
          <a:endParaRPr lang="ru-RU"/>
        </a:p>
      </dgm:t>
    </dgm:pt>
    <dgm:pt modelId="{17F0A67F-D186-46C4-910F-33C519CDC9B1}">
      <dgm:prSet/>
      <dgm:spPr/>
      <dgm:t>
        <a:bodyPr/>
        <a:lstStyle/>
        <a:p>
          <a:r>
            <a:rPr lang="ru-RU" dirty="0" smtClean="0"/>
            <a:t>ЭМОЦИИ – В УТВЕРДИТЕЛЬНОЙ ФОРМЕ</a:t>
          </a:r>
          <a:endParaRPr lang="ru-RU" dirty="0"/>
        </a:p>
      </dgm:t>
    </dgm:pt>
    <dgm:pt modelId="{CC658F8D-72B2-4E24-8FD4-E98E9854A351}" type="parTrans" cxnId="{17E734DA-508E-49D1-AEA4-155EB12E8878}">
      <dgm:prSet/>
      <dgm:spPr/>
      <dgm:t>
        <a:bodyPr/>
        <a:lstStyle/>
        <a:p>
          <a:endParaRPr lang="ru-RU"/>
        </a:p>
      </dgm:t>
    </dgm:pt>
    <dgm:pt modelId="{DC8C7604-98FA-42B3-8976-03BF671DAE82}" type="sibTrans" cxnId="{17E734DA-508E-49D1-AEA4-155EB12E8878}">
      <dgm:prSet/>
      <dgm:spPr/>
      <dgm:t>
        <a:bodyPr/>
        <a:lstStyle/>
        <a:p>
          <a:endParaRPr lang="ru-RU"/>
        </a:p>
      </dgm:t>
    </dgm:pt>
    <dgm:pt modelId="{607AEB1A-33C8-4878-8FCB-15B22DD34586}" type="pres">
      <dgm:prSet presAssocID="{81FA1A38-757E-4D48-8F1E-7B05FB4A09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1DA8F1-3F81-47E0-9A2C-D28F47EF0B85}" type="pres">
      <dgm:prSet presAssocID="{81FA1A38-757E-4D48-8F1E-7B05FB4A0965}" presName="Name1" presStyleCnt="0"/>
      <dgm:spPr/>
    </dgm:pt>
    <dgm:pt modelId="{4CCA1115-14C3-4546-BEAE-76251E192C11}" type="pres">
      <dgm:prSet presAssocID="{81FA1A38-757E-4D48-8F1E-7B05FB4A0965}" presName="cycle" presStyleCnt="0"/>
      <dgm:spPr/>
    </dgm:pt>
    <dgm:pt modelId="{06F44CBF-1D59-4D83-9629-5D1B6F5A99E9}" type="pres">
      <dgm:prSet presAssocID="{81FA1A38-757E-4D48-8F1E-7B05FB4A0965}" presName="srcNode" presStyleLbl="node1" presStyleIdx="0" presStyleCnt="5"/>
      <dgm:spPr/>
    </dgm:pt>
    <dgm:pt modelId="{26691EBF-2604-4DD4-A645-4A1BB8A94044}" type="pres">
      <dgm:prSet presAssocID="{81FA1A38-757E-4D48-8F1E-7B05FB4A0965}" presName="conn" presStyleLbl="parChTrans1D2" presStyleIdx="0" presStyleCnt="1"/>
      <dgm:spPr/>
      <dgm:t>
        <a:bodyPr/>
        <a:lstStyle/>
        <a:p>
          <a:endParaRPr lang="ru-RU"/>
        </a:p>
      </dgm:t>
    </dgm:pt>
    <dgm:pt modelId="{800EA606-B909-4C07-A706-71BB340C38C8}" type="pres">
      <dgm:prSet presAssocID="{81FA1A38-757E-4D48-8F1E-7B05FB4A0965}" presName="extraNode" presStyleLbl="node1" presStyleIdx="0" presStyleCnt="5"/>
      <dgm:spPr/>
    </dgm:pt>
    <dgm:pt modelId="{6D8F0F51-0A2C-4A21-9228-79DEEE6A6627}" type="pres">
      <dgm:prSet presAssocID="{81FA1A38-757E-4D48-8F1E-7B05FB4A0965}" presName="dstNode" presStyleLbl="node1" presStyleIdx="0" presStyleCnt="5"/>
      <dgm:spPr/>
    </dgm:pt>
    <dgm:pt modelId="{2CD92E6F-311F-475D-B750-6CBF1D68F318}" type="pres">
      <dgm:prSet presAssocID="{1A8BD354-9102-403B-8ED3-4C17EDF6A1A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1E648-4536-40E6-83C5-34250538D27C}" type="pres">
      <dgm:prSet presAssocID="{1A8BD354-9102-403B-8ED3-4C17EDF6A1AE}" presName="accent_1" presStyleCnt="0"/>
      <dgm:spPr/>
    </dgm:pt>
    <dgm:pt modelId="{282632D4-FC79-421F-819E-64DAD348D0D2}" type="pres">
      <dgm:prSet presAssocID="{1A8BD354-9102-403B-8ED3-4C17EDF6A1AE}" presName="accentRepeatNode" presStyleLbl="solidFgAcc1" presStyleIdx="0" presStyleCnt="5"/>
      <dgm:spPr>
        <a:ln w="19050">
          <a:solidFill>
            <a:srgbClr val="004548"/>
          </a:solidFill>
        </a:ln>
      </dgm:spPr>
    </dgm:pt>
    <dgm:pt modelId="{C74A0B4A-3B63-4E18-A707-FEA7433E71B3}" type="pres">
      <dgm:prSet presAssocID="{919B33DF-1DDA-4B95-ABFC-A9B07363706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39FA1-71E5-4FCF-960A-9DFC4D88249E}" type="pres">
      <dgm:prSet presAssocID="{919B33DF-1DDA-4B95-ABFC-A9B073637068}" presName="accent_2" presStyleCnt="0"/>
      <dgm:spPr/>
    </dgm:pt>
    <dgm:pt modelId="{CAF6E841-BC17-4364-BCF5-B7BAB182BF0D}" type="pres">
      <dgm:prSet presAssocID="{919B33DF-1DDA-4B95-ABFC-A9B073637068}" presName="accentRepeatNode" presStyleLbl="solidFgAcc1" presStyleIdx="1" presStyleCnt="5"/>
      <dgm:spPr>
        <a:ln w="22225">
          <a:solidFill>
            <a:srgbClr val="004548"/>
          </a:solidFill>
        </a:ln>
      </dgm:spPr>
    </dgm:pt>
    <dgm:pt modelId="{2D834998-BACB-49AB-90E1-651FF5CFA926}" type="pres">
      <dgm:prSet presAssocID="{1E5CA202-1AC2-4436-8A97-CAC51E5432C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B09D7-47FD-48B7-9F15-71451AED958F}" type="pres">
      <dgm:prSet presAssocID="{1E5CA202-1AC2-4436-8A97-CAC51E5432C3}" presName="accent_3" presStyleCnt="0"/>
      <dgm:spPr/>
    </dgm:pt>
    <dgm:pt modelId="{58F8B9F6-1F8F-48C6-A076-4AFCB06E2327}" type="pres">
      <dgm:prSet presAssocID="{1E5CA202-1AC2-4436-8A97-CAC51E5432C3}" presName="accentRepeatNode" presStyleLbl="solidFgAcc1" presStyleIdx="2" presStyleCnt="5"/>
      <dgm:spPr>
        <a:ln w="25400">
          <a:solidFill>
            <a:srgbClr val="004548"/>
          </a:solidFill>
        </a:ln>
      </dgm:spPr>
    </dgm:pt>
    <dgm:pt modelId="{505C0B17-3880-47F4-9DA2-11AB20C582A3}" type="pres">
      <dgm:prSet presAssocID="{5B409545-7D3B-4AD3-98D3-96F75417D85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6F8E4-F9A3-4A13-A857-ACC30D0B591A}" type="pres">
      <dgm:prSet presAssocID="{5B409545-7D3B-4AD3-98D3-96F75417D85F}" presName="accent_4" presStyleCnt="0"/>
      <dgm:spPr/>
    </dgm:pt>
    <dgm:pt modelId="{C5BC8E13-8071-4747-A1B2-F2FEC6AC3A7E}" type="pres">
      <dgm:prSet presAssocID="{5B409545-7D3B-4AD3-98D3-96F75417D85F}" presName="accentRepeatNode" presStyleLbl="solidFgAcc1" presStyleIdx="3" presStyleCnt="5"/>
      <dgm:spPr>
        <a:ln w="25400">
          <a:solidFill>
            <a:srgbClr val="004548"/>
          </a:solidFill>
        </a:ln>
      </dgm:spPr>
    </dgm:pt>
    <dgm:pt modelId="{74210116-DB07-4B45-BF57-A2FCEEC3862C}" type="pres">
      <dgm:prSet presAssocID="{17F0A67F-D186-46C4-910F-33C519CDC9B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2491F-A38B-4DA5-94B3-952BF163A92D}" type="pres">
      <dgm:prSet presAssocID="{17F0A67F-D186-46C4-910F-33C519CDC9B1}" presName="accent_5" presStyleCnt="0"/>
      <dgm:spPr/>
    </dgm:pt>
    <dgm:pt modelId="{C50F67DD-D539-423E-ACFE-A651FE1B4F6A}" type="pres">
      <dgm:prSet presAssocID="{17F0A67F-D186-46C4-910F-33C519CDC9B1}" presName="accentRepeatNode" presStyleLbl="solidFgAcc1" presStyleIdx="4" presStyleCnt="5"/>
      <dgm:spPr>
        <a:solidFill>
          <a:schemeClr val="bg1"/>
        </a:solidFill>
        <a:ln w="22225">
          <a:solidFill>
            <a:srgbClr val="004548"/>
          </a:solidFill>
        </a:ln>
      </dgm:spPr>
    </dgm:pt>
  </dgm:ptLst>
  <dgm:cxnLst>
    <dgm:cxn modelId="{A512185C-10F1-4CEB-BA35-26FC26333196}" srcId="{81FA1A38-757E-4D48-8F1E-7B05FB4A0965}" destId="{919B33DF-1DDA-4B95-ABFC-A9B073637068}" srcOrd="1" destOrd="0" parTransId="{5C17E9F4-3B3D-4DC6-AA9D-F409C5A72ACE}" sibTransId="{FCCCB6A3-A02D-466B-A41C-3F370275A7F7}"/>
    <dgm:cxn modelId="{D2FE24E0-3DB4-4301-9D32-D575899FBA99}" srcId="{81FA1A38-757E-4D48-8F1E-7B05FB4A0965}" destId="{1E5CA202-1AC2-4436-8A97-CAC51E5432C3}" srcOrd="2" destOrd="0" parTransId="{F95C3104-5ECA-4ABD-98BB-F201A26C48B5}" sibTransId="{1FC372D7-0553-4C22-A8FF-FE3E364D2D0D}"/>
    <dgm:cxn modelId="{719409F8-1C7C-418F-8B3A-1F93EA1D2697}" type="presOf" srcId="{5B409545-7D3B-4AD3-98D3-96F75417D85F}" destId="{505C0B17-3880-47F4-9DA2-11AB20C582A3}" srcOrd="0" destOrd="0" presId="urn:microsoft.com/office/officeart/2008/layout/VerticalCurvedList"/>
    <dgm:cxn modelId="{73BE2979-BA96-43D9-BD68-B485D54696E3}" type="presOf" srcId="{81FA1A38-757E-4D48-8F1E-7B05FB4A0965}" destId="{607AEB1A-33C8-4878-8FCB-15B22DD34586}" srcOrd="0" destOrd="0" presId="urn:microsoft.com/office/officeart/2008/layout/VerticalCurvedList"/>
    <dgm:cxn modelId="{61D7F399-4213-491D-B168-011E3EDFE285}" type="presOf" srcId="{919B33DF-1DDA-4B95-ABFC-A9B073637068}" destId="{C74A0B4A-3B63-4E18-A707-FEA7433E71B3}" srcOrd="0" destOrd="0" presId="urn:microsoft.com/office/officeart/2008/layout/VerticalCurvedList"/>
    <dgm:cxn modelId="{45CE80B1-0907-494D-B2EF-52F6C26554A9}" type="presOf" srcId="{17F0A67F-D186-46C4-910F-33C519CDC9B1}" destId="{74210116-DB07-4B45-BF57-A2FCEEC3862C}" srcOrd="0" destOrd="0" presId="urn:microsoft.com/office/officeart/2008/layout/VerticalCurvedList"/>
    <dgm:cxn modelId="{9508C194-6AEF-4C5B-B719-30332228478E}" srcId="{81FA1A38-757E-4D48-8F1E-7B05FB4A0965}" destId="{5B409545-7D3B-4AD3-98D3-96F75417D85F}" srcOrd="3" destOrd="0" parTransId="{0E6C4F2D-3070-4256-AD80-BE37422FF356}" sibTransId="{04138EB4-6C2D-4EFC-9F57-BAC4401ECAA7}"/>
    <dgm:cxn modelId="{E6A6521E-60E8-4531-B763-6B10E8362DF3}" type="presOf" srcId="{4DD007AB-C201-4622-A838-29A6CDDEA11A}" destId="{26691EBF-2604-4DD4-A645-4A1BB8A94044}" srcOrd="0" destOrd="0" presId="urn:microsoft.com/office/officeart/2008/layout/VerticalCurvedList"/>
    <dgm:cxn modelId="{F41AC375-C885-489D-991F-F604F792FFA5}" srcId="{81FA1A38-757E-4D48-8F1E-7B05FB4A0965}" destId="{1A8BD354-9102-403B-8ED3-4C17EDF6A1AE}" srcOrd="0" destOrd="0" parTransId="{AB760952-7BAE-4E08-9990-7CF9386D7376}" sibTransId="{4DD007AB-C201-4622-A838-29A6CDDEA11A}"/>
    <dgm:cxn modelId="{49E6F460-D8F0-483A-9DE3-3D9249FEE963}" type="presOf" srcId="{1A8BD354-9102-403B-8ED3-4C17EDF6A1AE}" destId="{2CD92E6F-311F-475D-B750-6CBF1D68F318}" srcOrd="0" destOrd="0" presId="urn:microsoft.com/office/officeart/2008/layout/VerticalCurvedList"/>
    <dgm:cxn modelId="{14A86443-6295-44CF-BFEE-BA006A5752A9}" type="presOf" srcId="{1E5CA202-1AC2-4436-8A97-CAC51E5432C3}" destId="{2D834998-BACB-49AB-90E1-651FF5CFA926}" srcOrd="0" destOrd="0" presId="urn:microsoft.com/office/officeart/2008/layout/VerticalCurvedList"/>
    <dgm:cxn modelId="{17E734DA-508E-49D1-AEA4-155EB12E8878}" srcId="{81FA1A38-757E-4D48-8F1E-7B05FB4A0965}" destId="{17F0A67F-D186-46C4-910F-33C519CDC9B1}" srcOrd="4" destOrd="0" parTransId="{CC658F8D-72B2-4E24-8FD4-E98E9854A351}" sibTransId="{DC8C7604-98FA-42B3-8976-03BF671DAE82}"/>
    <dgm:cxn modelId="{9EFF2ED6-05C9-4FFE-BEB6-DC8C651112E2}" type="presParOf" srcId="{607AEB1A-33C8-4878-8FCB-15B22DD34586}" destId="{211DA8F1-3F81-47E0-9A2C-D28F47EF0B85}" srcOrd="0" destOrd="0" presId="urn:microsoft.com/office/officeart/2008/layout/VerticalCurvedList"/>
    <dgm:cxn modelId="{15F89AD9-552F-4EC2-A3DB-D14A4372888F}" type="presParOf" srcId="{211DA8F1-3F81-47E0-9A2C-D28F47EF0B85}" destId="{4CCA1115-14C3-4546-BEAE-76251E192C11}" srcOrd="0" destOrd="0" presId="urn:microsoft.com/office/officeart/2008/layout/VerticalCurvedList"/>
    <dgm:cxn modelId="{22EE8736-22C1-47CA-949B-6807FB32E38D}" type="presParOf" srcId="{4CCA1115-14C3-4546-BEAE-76251E192C11}" destId="{06F44CBF-1D59-4D83-9629-5D1B6F5A99E9}" srcOrd="0" destOrd="0" presId="urn:microsoft.com/office/officeart/2008/layout/VerticalCurvedList"/>
    <dgm:cxn modelId="{5AC5DE05-0A41-4488-99AB-55091FE915D7}" type="presParOf" srcId="{4CCA1115-14C3-4546-BEAE-76251E192C11}" destId="{26691EBF-2604-4DD4-A645-4A1BB8A94044}" srcOrd="1" destOrd="0" presId="urn:microsoft.com/office/officeart/2008/layout/VerticalCurvedList"/>
    <dgm:cxn modelId="{6C87BDD4-56CD-46E9-AAE0-A5E3260EA40B}" type="presParOf" srcId="{4CCA1115-14C3-4546-BEAE-76251E192C11}" destId="{800EA606-B909-4C07-A706-71BB340C38C8}" srcOrd="2" destOrd="0" presId="urn:microsoft.com/office/officeart/2008/layout/VerticalCurvedList"/>
    <dgm:cxn modelId="{C0E71F55-355E-4712-A6EA-6065618A006A}" type="presParOf" srcId="{4CCA1115-14C3-4546-BEAE-76251E192C11}" destId="{6D8F0F51-0A2C-4A21-9228-79DEEE6A6627}" srcOrd="3" destOrd="0" presId="urn:microsoft.com/office/officeart/2008/layout/VerticalCurvedList"/>
    <dgm:cxn modelId="{127E03C6-8097-4A6E-B7A9-7E9D2EFD7433}" type="presParOf" srcId="{211DA8F1-3F81-47E0-9A2C-D28F47EF0B85}" destId="{2CD92E6F-311F-475D-B750-6CBF1D68F318}" srcOrd="1" destOrd="0" presId="urn:microsoft.com/office/officeart/2008/layout/VerticalCurvedList"/>
    <dgm:cxn modelId="{4B04A3A9-57BB-4225-AB12-D2A001C765A3}" type="presParOf" srcId="{211DA8F1-3F81-47E0-9A2C-D28F47EF0B85}" destId="{DB11E648-4536-40E6-83C5-34250538D27C}" srcOrd="2" destOrd="0" presId="urn:microsoft.com/office/officeart/2008/layout/VerticalCurvedList"/>
    <dgm:cxn modelId="{26B32D66-CEE8-428B-8693-C9BD0BFD56A7}" type="presParOf" srcId="{DB11E648-4536-40E6-83C5-34250538D27C}" destId="{282632D4-FC79-421F-819E-64DAD348D0D2}" srcOrd="0" destOrd="0" presId="urn:microsoft.com/office/officeart/2008/layout/VerticalCurvedList"/>
    <dgm:cxn modelId="{50D461D5-EAC4-46B6-BDE7-EB96353A6244}" type="presParOf" srcId="{211DA8F1-3F81-47E0-9A2C-D28F47EF0B85}" destId="{C74A0B4A-3B63-4E18-A707-FEA7433E71B3}" srcOrd="3" destOrd="0" presId="urn:microsoft.com/office/officeart/2008/layout/VerticalCurvedList"/>
    <dgm:cxn modelId="{BE27F95A-E595-4DA3-B7A3-7376FABDF48D}" type="presParOf" srcId="{211DA8F1-3F81-47E0-9A2C-D28F47EF0B85}" destId="{4A939FA1-71E5-4FCF-960A-9DFC4D88249E}" srcOrd="4" destOrd="0" presId="urn:microsoft.com/office/officeart/2008/layout/VerticalCurvedList"/>
    <dgm:cxn modelId="{3C45AB2A-0A49-4B8F-B159-5BE1CB157EEC}" type="presParOf" srcId="{4A939FA1-71E5-4FCF-960A-9DFC4D88249E}" destId="{CAF6E841-BC17-4364-BCF5-B7BAB182BF0D}" srcOrd="0" destOrd="0" presId="urn:microsoft.com/office/officeart/2008/layout/VerticalCurvedList"/>
    <dgm:cxn modelId="{95575646-D470-44CA-B4EA-6CA239AFD6C6}" type="presParOf" srcId="{211DA8F1-3F81-47E0-9A2C-D28F47EF0B85}" destId="{2D834998-BACB-49AB-90E1-651FF5CFA926}" srcOrd="5" destOrd="0" presId="urn:microsoft.com/office/officeart/2008/layout/VerticalCurvedList"/>
    <dgm:cxn modelId="{23327C23-9C37-449B-8E1D-07DC66D85A4B}" type="presParOf" srcId="{211DA8F1-3F81-47E0-9A2C-D28F47EF0B85}" destId="{C90B09D7-47FD-48B7-9F15-71451AED958F}" srcOrd="6" destOrd="0" presId="urn:microsoft.com/office/officeart/2008/layout/VerticalCurvedList"/>
    <dgm:cxn modelId="{F54E7465-1C17-4F10-9CD6-92DAB86A5E82}" type="presParOf" srcId="{C90B09D7-47FD-48B7-9F15-71451AED958F}" destId="{58F8B9F6-1F8F-48C6-A076-4AFCB06E2327}" srcOrd="0" destOrd="0" presId="urn:microsoft.com/office/officeart/2008/layout/VerticalCurvedList"/>
    <dgm:cxn modelId="{D4992302-97AA-4059-9AA7-0E1E205B6DBE}" type="presParOf" srcId="{211DA8F1-3F81-47E0-9A2C-D28F47EF0B85}" destId="{505C0B17-3880-47F4-9DA2-11AB20C582A3}" srcOrd="7" destOrd="0" presId="urn:microsoft.com/office/officeart/2008/layout/VerticalCurvedList"/>
    <dgm:cxn modelId="{92F21A79-36C1-4D7C-8880-76B95B5BD8B6}" type="presParOf" srcId="{211DA8F1-3F81-47E0-9A2C-D28F47EF0B85}" destId="{B326F8E4-F9A3-4A13-A857-ACC30D0B591A}" srcOrd="8" destOrd="0" presId="urn:microsoft.com/office/officeart/2008/layout/VerticalCurvedList"/>
    <dgm:cxn modelId="{F728E3A1-C6E5-47E8-8BA4-FFA90E15CD39}" type="presParOf" srcId="{B326F8E4-F9A3-4A13-A857-ACC30D0B591A}" destId="{C5BC8E13-8071-4747-A1B2-F2FEC6AC3A7E}" srcOrd="0" destOrd="0" presId="urn:microsoft.com/office/officeart/2008/layout/VerticalCurvedList"/>
    <dgm:cxn modelId="{7E17AA57-5ADD-44D3-B4E2-CBDE659B73F0}" type="presParOf" srcId="{211DA8F1-3F81-47E0-9A2C-D28F47EF0B85}" destId="{74210116-DB07-4B45-BF57-A2FCEEC3862C}" srcOrd="9" destOrd="0" presId="urn:microsoft.com/office/officeart/2008/layout/VerticalCurvedList"/>
    <dgm:cxn modelId="{6D54FDBD-F6BF-4864-A70A-5D61D9B93A79}" type="presParOf" srcId="{211DA8F1-3F81-47E0-9A2C-D28F47EF0B85}" destId="{0722491F-A38B-4DA5-94B3-952BF163A92D}" srcOrd="10" destOrd="0" presId="urn:microsoft.com/office/officeart/2008/layout/VerticalCurvedList"/>
    <dgm:cxn modelId="{553D95C9-A931-46BA-BB5F-E88E7A3E15C6}" type="presParOf" srcId="{0722491F-A38B-4DA5-94B3-952BF163A92D}" destId="{C50F67DD-D539-423E-ACFE-A651FE1B4F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91EBF-2604-4DD4-A645-4A1BB8A94044}">
      <dsp:nvSpPr>
        <dsp:cNvPr id="0" name=""/>
        <dsp:cNvSpPr/>
      </dsp:nvSpPr>
      <dsp:spPr>
        <a:xfrm>
          <a:off x="-5012329" y="-767954"/>
          <a:ext cx="5969362" cy="5969362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92E6F-311F-475D-B750-6CBF1D68F318}">
      <dsp:nvSpPr>
        <dsp:cNvPr id="0" name=""/>
        <dsp:cNvSpPr/>
      </dsp:nvSpPr>
      <dsp:spPr>
        <a:xfrm>
          <a:off x="418678" y="277002"/>
          <a:ext cx="8737324" cy="554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2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ЗАНЯТЬ ПРАВИЛЬНОЕ ПОЛОЖЕНИЕ ПО ОТНОШЕНИЮ К РЕБЁНКУ</a:t>
          </a:r>
          <a:endParaRPr lang="ru-RU" sz="2300" kern="1200" dirty="0"/>
        </a:p>
      </dsp:txBody>
      <dsp:txXfrm>
        <a:off x="418678" y="277002"/>
        <a:ext cx="8737324" cy="554359"/>
      </dsp:txXfrm>
    </dsp:sp>
    <dsp:sp modelId="{282632D4-FC79-421F-819E-64DAD348D0D2}">
      <dsp:nvSpPr>
        <dsp:cNvPr id="0" name=""/>
        <dsp:cNvSpPr/>
      </dsp:nvSpPr>
      <dsp:spPr>
        <a:xfrm>
          <a:off x="72203" y="207707"/>
          <a:ext cx="692948" cy="692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>
          <a:solidFill>
            <a:srgbClr val="004548"/>
          </a:solidFill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A0B4A-3B63-4E18-A707-FEA7433E71B3}">
      <dsp:nvSpPr>
        <dsp:cNvPr id="0" name=""/>
        <dsp:cNvSpPr/>
      </dsp:nvSpPr>
      <dsp:spPr>
        <a:xfrm>
          <a:off x="815915" y="1108274"/>
          <a:ext cx="8340086" cy="554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2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ПОВТОР УСЛЫШАННОГО</a:t>
          </a:r>
          <a:endParaRPr lang="ru-RU" sz="2300" kern="1200" dirty="0"/>
        </a:p>
      </dsp:txBody>
      <dsp:txXfrm>
        <a:off x="815915" y="1108274"/>
        <a:ext cx="8340086" cy="554359"/>
      </dsp:txXfrm>
    </dsp:sp>
    <dsp:sp modelId="{CAF6E841-BC17-4364-BCF5-B7BAB182BF0D}">
      <dsp:nvSpPr>
        <dsp:cNvPr id="0" name=""/>
        <dsp:cNvSpPr/>
      </dsp:nvSpPr>
      <dsp:spPr>
        <a:xfrm>
          <a:off x="469441" y="1038979"/>
          <a:ext cx="692948" cy="692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>
          <a:solidFill>
            <a:srgbClr val="004548"/>
          </a:solidFill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34998-BACB-49AB-90E1-651FF5CFA926}">
      <dsp:nvSpPr>
        <dsp:cNvPr id="0" name=""/>
        <dsp:cNvSpPr/>
      </dsp:nvSpPr>
      <dsp:spPr>
        <a:xfrm>
          <a:off x="937835" y="1939547"/>
          <a:ext cx="8218166" cy="554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2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ДЕЛАТЬ ПАУЗЫ МЕЖДУ ФРАЗАМИ</a:t>
          </a:r>
          <a:endParaRPr lang="ru-RU" sz="2300" kern="1200" dirty="0"/>
        </a:p>
      </dsp:txBody>
      <dsp:txXfrm>
        <a:off x="937835" y="1939547"/>
        <a:ext cx="8218166" cy="554359"/>
      </dsp:txXfrm>
    </dsp:sp>
    <dsp:sp modelId="{58F8B9F6-1F8F-48C6-A076-4AFCB06E2327}">
      <dsp:nvSpPr>
        <dsp:cNvPr id="0" name=""/>
        <dsp:cNvSpPr/>
      </dsp:nvSpPr>
      <dsp:spPr>
        <a:xfrm>
          <a:off x="591361" y="1870252"/>
          <a:ext cx="692948" cy="692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rgbClr val="004548"/>
          </a:solidFill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C0B17-3880-47F4-9DA2-11AB20C582A3}">
      <dsp:nvSpPr>
        <dsp:cNvPr id="0" name=""/>
        <dsp:cNvSpPr/>
      </dsp:nvSpPr>
      <dsp:spPr>
        <a:xfrm>
          <a:off x="815915" y="2770820"/>
          <a:ext cx="8340086" cy="554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2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ОБОЗНАЧЕНИЕ ЭМОЦИИ РЕБЁНКА</a:t>
          </a:r>
          <a:endParaRPr lang="ru-RU" sz="2300" kern="1200" dirty="0"/>
        </a:p>
      </dsp:txBody>
      <dsp:txXfrm>
        <a:off x="815915" y="2770820"/>
        <a:ext cx="8340086" cy="554359"/>
      </dsp:txXfrm>
    </dsp:sp>
    <dsp:sp modelId="{C5BC8E13-8071-4747-A1B2-F2FEC6AC3A7E}">
      <dsp:nvSpPr>
        <dsp:cNvPr id="0" name=""/>
        <dsp:cNvSpPr/>
      </dsp:nvSpPr>
      <dsp:spPr>
        <a:xfrm>
          <a:off x="469441" y="2701525"/>
          <a:ext cx="692948" cy="692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rgbClr val="004548"/>
          </a:solidFill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10116-DB07-4B45-BF57-A2FCEEC3862C}">
      <dsp:nvSpPr>
        <dsp:cNvPr id="0" name=""/>
        <dsp:cNvSpPr/>
      </dsp:nvSpPr>
      <dsp:spPr>
        <a:xfrm>
          <a:off x="418678" y="3602092"/>
          <a:ext cx="8737324" cy="554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2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ЭМОЦИИ – В УТВЕРДИТЕЛЬНОЙ ФОРМЕ</a:t>
          </a:r>
          <a:endParaRPr lang="ru-RU" sz="2300" kern="1200" dirty="0"/>
        </a:p>
      </dsp:txBody>
      <dsp:txXfrm>
        <a:off x="418678" y="3602092"/>
        <a:ext cx="8737324" cy="554359"/>
      </dsp:txXfrm>
    </dsp:sp>
    <dsp:sp modelId="{C50F67DD-D539-423E-ACFE-A651FE1B4F6A}">
      <dsp:nvSpPr>
        <dsp:cNvPr id="0" name=""/>
        <dsp:cNvSpPr/>
      </dsp:nvSpPr>
      <dsp:spPr>
        <a:xfrm>
          <a:off x="72203" y="3532797"/>
          <a:ext cx="692948" cy="692948"/>
        </a:xfrm>
        <a:prstGeom prst="ellipse">
          <a:avLst/>
        </a:prstGeom>
        <a:solidFill>
          <a:schemeClr val="bg1"/>
        </a:solidFill>
        <a:ln w="22225">
          <a:solidFill>
            <a:srgbClr val="004548"/>
          </a:solidFill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03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4437112"/>
            <a:ext cx="5076056" cy="17281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267964"/>
            <a:ext cx="864096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964"/>
            <a:ext cx="864096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1296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36668" t="27206" r="40492" b="56896"/>
          <a:stretch/>
        </p:blipFill>
        <p:spPr>
          <a:xfrm flipH="1">
            <a:off x="0" y="2082345"/>
            <a:ext cx="9143999" cy="3938943"/>
          </a:xfrm>
          <a:prstGeom prst="rect">
            <a:avLst/>
          </a:prstGeom>
        </p:spPr>
      </p:pic>
      <p:grpSp>
        <p:nvGrpSpPr>
          <p:cNvPr id="9" name="Group 2"/>
          <p:cNvGrpSpPr/>
          <p:nvPr/>
        </p:nvGrpSpPr>
        <p:grpSpPr>
          <a:xfrm flipH="1">
            <a:off x="71617" y="206611"/>
            <a:ext cx="2021223" cy="1463352"/>
            <a:chOff x="0" y="0"/>
            <a:chExt cx="8632469" cy="5754979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877490" y="0"/>
              <a:ext cx="5754979" cy="5754979"/>
            </a:xfrm>
            <a:prstGeom prst="rect">
              <a:avLst/>
            </a:prstGeom>
          </p:spPr>
        </p:pic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754979" cy="57549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70783" y="206611"/>
            <a:ext cx="2021223" cy="1463352"/>
            <a:chOff x="0" y="0"/>
            <a:chExt cx="8632469" cy="57549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877490" y="0"/>
              <a:ext cx="5754979" cy="575497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754979" cy="5754979"/>
            </a:xfrm>
            <a:prstGeom prst="rect">
              <a:avLst/>
            </a:prstGeom>
          </p:spPr>
        </p:pic>
      </p:grpSp>
      <p:sp>
        <p:nvSpPr>
          <p:cNvPr id="6" name="TextBox 4"/>
          <p:cNvSpPr txBox="1"/>
          <p:nvPr/>
        </p:nvSpPr>
        <p:spPr>
          <a:xfrm>
            <a:off x="1243876" y="252285"/>
            <a:ext cx="885698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Муниципальное бюджетное дошкольное образовательное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учреждение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детский сад №18 «Солнышко» </a:t>
            </a:r>
          </a:p>
          <a:p>
            <a:pPr algn="ctr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муниципального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 Приморско-Ахтарский район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0" y="385667"/>
            <a:ext cx="1100324" cy="1035819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95638"/>
            <a:ext cx="1029875" cy="1075068"/>
          </a:xfrm>
          <a:prstGeom prst="ellipse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2149164" y="5673819"/>
            <a:ext cx="630019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17"/>
              </a:lnSpc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Горюнова Мария Геннадьевна –</a:t>
            </a:r>
          </a:p>
          <a:p>
            <a:pPr algn="r">
              <a:lnSpc>
                <a:spcPts val="3917"/>
              </a:lnSpc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педагог-психолог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783" y="2802873"/>
            <a:ext cx="5292080" cy="2448272"/>
          </a:xfrm>
        </p:spPr>
        <p:txBody>
          <a:bodyPr>
            <a:noAutofit/>
          </a:bodyPr>
          <a:lstStyle/>
          <a:p>
            <a:pPr algn="l"/>
            <a:r>
              <a:rPr lang="ru-RU" sz="4200" b="1" dirty="0" smtClean="0"/>
              <a:t>РОЛЬ ЭМОЦИОНАЛЬНОГО ИНТЕЛЛЕКТА </a:t>
            </a:r>
            <a:br>
              <a:rPr lang="ru-RU" sz="4200" b="1" dirty="0" smtClean="0"/>
            </a:br>
            <a:r>
              <a:rPr lang="ru-RU" sz="4200" b="1" dirty="0" smtClean="0"/>
              <a:t>В РАЗВИТИИ РЕБЁНКА</a:t>
            </a:r>
            <a:endParaRPr lang="ru-RU" sz="42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36083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РЕКОМЕНДАЦИИ</a:t>
            </a:r>
            <a:endParaRPr lang="ru-RU" sz="6000" b="1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920116" y="1988838"/>
            <a:ext cx="8407700" cy="2891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ОСОЗНАВАЙТЕ СВОИ ЧУВСТВА И РЕГУЛИРУЙТЕ ИХ СИЛУ</a:t>
            </a:r>
          </a:p>
          <a:p>
            <a:pPr algn="l">
              <a:lnSpc>
                <a:spcPts val="44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НЕ ПРИНИМАЙТЕ ПРОИСХОДЯЩЕЕ НА СВОЙ СЧЁТ</a:t>
            </a:r>
          </a:p>
          <a:p>
            <a:pPr algn="l">
              <a:lnSpc>
                <a:spcPts val="44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ВЫБЕРИТЕ СТЕПЕНЬ ВМЕШАТЕЛЬСТВА В СИТУАЦИЮ</a:t>
            </a:r>
          </a:p>
          <a:p>
            <a:pPr algn="l">
              <a:lnSpc>
                <a:spcPts val="44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СПРОСИТЕ ЧЕМ ВЫ МОЖЕТЕ ПОМОЧЬ</a:t>
            </a:r>
          </a:p>
          <a:p>
            <a:pPr algn="l">
              <a:lnSpc>
                <a:spcPts val="44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ВМЕСТЕ ПОИЩИТЕ ПУТИ </a:t>
            </a:r>
            <a:r>
              <a:rPr lang="ru-RU" sz="2800" b="1" dirty="0" smtClean="0">
                <a:solidFill>
                  <a:schemeClr val="tx1"/>
                </a:solidFill>
              </a:rPr>
              <a:t>ВЫХОДА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3" t="60611" r="4114" b="8000"/>
          <a:stretch/>
        </p:blipFill>
        <p:spPr>
          <a:xfrm>
            <a:off x="6298330" y="4880269"/>
            <a:ext cx="2834210" cy="1929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4930" flipH="1">
            <a:off x="51285" y="1895820"/>
            <a:ext cx="782939" cy="580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4930" flipH="1">
            <a:off x="99609" y="2865974"/>
            <a:ext cx="782939" cy="580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4930" flipH="1">
            <a:off x="118455" y="3413483"/>
            <a:ext cx="782939" cy="580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4930" flipH="1">
            <a:off x="153435" y="4063901"/>
            <a:ext cx="782939" cy="5801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4930" flipH="1">
            <a:off x="156520" y="4603539"/>
            <a:ext cx="782939" cy="5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36" b="87370" l="3807" r="72621">
                        <a14:foregroundMark x1="17716" y1="38542" x2="17716" y2="38542"/>
                        <a14:foregroundMark x1="37775" y1="26693" x2="37775" y2="26693"/>
                        <a14:foregroundMark x1="59444" y1="39193" x2="59444" y2="39193"/>
                        <a14:foregroundMark x1="59517" y1="48177" x2="59517" y2="48177"/>
                        <a14:foregroundMark x1="41362" y1="35677" x2="41362" y2="35677"/>
                        <a14:foregroundMark x1="21523" y1="45573" x2="21523" y2="45573"/>
                        <a14:foregroundMark x1="55344" y1="32292" x2="55344" y2="32292"/>
                        <a14:backgroundMark x1="22328" y1="72135" x2="22328" y2="72135"/>
                        <a14:backgroundMark x1="55783" y1="73438" x2="55783" y2="73438"/>
                      </a14:backgroundRemoval>
                    </a14:imgEffect>
                  </a14:imgLayer>
                </a14:imgProps>
              </a:ext>
            </a:extLst>
          </a:blip>
          <a:srcRect l="3511" t="19485" r="26757" b="12594"/>
          <a:stretch/>
        </p:blipFill>
        <p:spPr>
          <a:xfrm>
            <a:off x="70992" y="1889448"/>
            <a:ext cx="9073008" cy="4968552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755576" y="311350"/>
            <a:ext cx="8640960" cy="136083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ЭМОЦИИ РЕБЁНКА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36600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640960" cy="13608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75">
                  <a:noFill/>
                </a:ln>
              </a:rPr>
              <a:t>СИТУАЦИЯ 1</a:t>
            </a:r>
            <a:endParaRPr lang="ru-RU" sz="4800" b="1" dirty="0">
              <a:ln w="3175">
                <a:noFill/>
              </a:ln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14930" flipH="1">
            <a:off x="271715" y="2256495"/>
            <a:ext cx="1074579" cy="796224"/>
          </a:xfrm>
          <a:prstGeom prst="rect">
            <a:avLst/>
          </a:prstGeom>
        </p:spPr>
      </p:pic>
      <p:sp>
        <p:nvSpPr>
          <p:cNvPr id="22" name="Заголовок 2"/>
          <p:cNvSpPr txBox="1">
            <a:spLocks/>
          </p:cNvSpPr>
          <p:nvPr/>
        </p:nvSpPr>
        <p:spPr>
          <a:xfrm>
            <a:off x="1665997" y="1786853"/>
            <a:ext cx="7128792" cy="1735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00FF"/>
                </a:solidFill>
              </a:rPr>
              <a:t>НУ, ДЕРЖИСЬ!</a:t>
            </a:r>
          </a:p>
          <a:p>
            <a:pPr algn="l"/>
            <a:r>
              <a:rPr lang="ru-RU" sz="3600" b="1" dirty="0" smtClean="0">
                <a:solidFill>
                  <a:srgbClr val="0000FF"/>
                </a:solidFill>
              </a:rPr>
              <a:t>ВОТ ОТЕЦ ВЕРНЁТСЯ С РАБОТЫ….</a:t>
            </a: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1464180" y="3628903"/>
            <a:ext cx="8640960" cy="1735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ЧТО СЛЫШИТ РЕБЁНОК?</a:t>
            </a:r>
          </a:p>
          <a:p>
            <a:pPr algn="l"/>
            <a:endParaRPr lang="ru-RU" sz="40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КАК ЭТА ФРАЗА ВЛИЯЕТ НА НЕГО?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493" y1="78198" x2="48493" y2="78198"/>
                        <a14:foregroundMark x1="51644" y1="70631" x2="51644" y2="70631"/>
                        <a14:foregroundMark x1="53699" y1="88108" x2="53699" y2="88108"/>
                        <a14:foregroundMark x1="42740" y1="88468" x2="42740" y2="88468"/>
                        <a14:foregroundMark x1="57260" y1="86667" x2="57260" y2="86667"/>
                        <a14:foregroundMark x1="48082" y1="88468" x2="48082" y2="88468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283" y="3212977"/>
            <a:ext cx="3353827" cy="2549827"/>
          </a:xfrm>
          <a:prstGeom prst="rect">
            <a:avLst/>
          </a:prstGeom>
        </p:spPr>
      </p:pic>
      <p:sp>
        <p:nvSpPr>
          <p:cNvPr id="2" name="AutoShape 4" descr="https://bathmate.su/uploads/posts/2021/12/kak-bystree-zasnut%D1%8C-pri-pomoshhi-snotvornogo_2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https://fb.ru/misc/i/gallery/55012/30065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13" y="5498306"/>
            <a:ext cx="2041535" cy="1359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640960" cy="13608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75">
                  <a:noFill/>
                </a:ln>
              </a:rPr>
              <a:t>СИТУАЦИЯ 2</a:t>
            </a:r>
            <a:endParaRPr lang="ru-RU" sz="4800" b="1" dirty="0">
              <a:ln w="3175">
                <a:noFill/>
              </a:ln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14930" flipH="1">
            <a:off x="297398" y="2256494"/>
            <a:ext cx="1074579" cy="796224"/>
          </a:xfrm>
          <a:prstGeom prst="rect">
            <a:avLst/>
          </a:prstGeom>
        </p:spPr>
      </p:pic>
      <p:sp>
        <p:nvSpPr>
          <p:cNvPr id="22" name="Заголовок 2"/>
          <p:cNvSpPr txBox="1">
            <a:spLocks/>
          </p:cNvSpPr>
          <p:nvPr/>
        </p:nvSpPr>
        <p:spPr>
          <a:xfrm>
            <a:off x="1691680" y="1786852"/>
            <a:ext cx="7128792" cy="1735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00FF"/>
                </a:solidFill>
              </a:rPr>
              <a:t>НИЧЕГО ТЫ НЕ МОЖЕШЬ!</a:t>
            </a:r>
          </a:p>
          <a:p>
            <a:pPr algn="l"/>
            <a:r>
              <a:rPr lang="ru-RU" sz="3600" b="1" dirty="0" smtClean="0">
                <a:solidFill>
                  <a:srgbClr val="0000FF"/>
                </a:solidFill>
              </a:rPr>
              <a:t>ЛУЧШЕ САМА СДЕЛАЮ….</a:t>
            </a: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1489863" y="3628902"/>
            <a:ext cx="8640960" cy="1735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ЧТО СЛЫШИТ РЕБЁНОК?</a:t>
            </a:r>
          </a:p>
          <a:p>
            <a:pPr algn="l"/>
            <a:endParaRPr lang="ru-RU" sz="40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КАК ЭТА ФРАЗА ВЛИЯЕТ НА НЕГО?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493" y1="78198" x2="48493" y2="78198"/>
                        <a14:foregroundMark x1="51644" y1="70631" x2="51644" y2="70631"/>
                        <a14:foregroundMark x1="53699" y1="88108" x2="53699" y2="88108"/>
                        <a14:foregroundMark x1="42740" y1="88468" x2="42740" y2="88468"/>
                        <a14:foregroundMark x1="57260" y1="86667" x2="57260" y2="86667"/>
                        <a14:foregroundMark x1="48082" y1="88468" x2="48082" y2="88468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3212976"/>
            <a:ext cx="3353827" cy="2549827"/>
          </a:xfrm>
          <a:prstGeom prst="rect">
            <a:avLst/>
          </a:prstGeom>
        </p:spPr>
      </p:pic>
      <p:sp>
        <p:nvSpPr>
          <p:cNvPr id="2" name="AutoShape 2" descr="https://bathmate.su/uploads/posts/2021/12/kak-bystree-zasnut%D1%8C-pri-pomoshhi-snotvornogo_2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bathmate.su/uploads/posts/2021/12/kak-bystree-zasnut%D1%8C-pri-pomoshhi-snotvornogo_2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https://bathmate.su/uploads/posts/2021/12/kak-bystree-zasnut%D1%8C-pri-pomoshhi-snotvornogo_26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 descr="https://fb.ru/misc/i/gallery/55012/30065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08" y="5413449"/>
            <a:ext cx="2041535" cy="1359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1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640960" cy="13608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75">
                  <a:noFill/>
                </a:ln>
              </a:rPr>
              <a:t>СИТУАЦИЯ 3</a:t>
            </a:r>
            <a:endParaRPr lang="ru-RU" sz="4800" b="1" dirty="0">
              <a:ln w="3175">
                <a:noFill/>
              </a:ln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14930" flipH="1">
            <a:off x="297398" y="2256494"/>
            <a:ext cx="1074579" cy="796224"/>
          </a:xfrm>
          <a:prstGeom prst="rect">
            <a:avLst/>
          </a:prstGeom>
        </p:spPr>
      </p:pic>
      <p:sp>
        <p:nvSpPr>
          <p:cNvPr id="22" name="Заголовок 2"/>
          <p:cNvSpPr txBox="1">
            <a:spLocks/>
          </p:cNvSpPr>
          <p:nvPr/>
        </p:nvSpPr>
        <p:spPr>
          <a:xfrm>
            <a:off x="1691680" y="1786852"/>
            <a:ext cx="7128792" cy="1735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00FF"/>
                </a:solidFill>
              </a:rPr>
              <a:t>ТЫ МЕНЯ В МОГИЛУ СВЕДЁШЬ!</a:t>
            </a: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1489863" y="3628902"/>
            <a:ext cx="8640960" cy="1735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ЧТО СЛЫШИТ РЕБЁНОК?</a:t>
            </a:r>
          </a:p>
          <a:p>
            <a:pPr algn="l"/>
            <a:endParaRPr lang="ru-RU" sz="40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КАК ЭТА ФРАЗА ВЛИЯЕТ НА НЕГО?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493" y1="78198" x2="48493" y2="78198"/>
                        <a14:foregroundMark x1="51644" y1="70631" x2="51644" y2="70631"/>
                        <a14:foregroundMark x1="53699" y1="88108" x2="53699" y2="88108"/>
                        <a14:foregroundMark x1="42740" y1="88468" x2="42740" y2="88468"/>
                        <a14:foregroundMark x1="57260" y1="86667" x2="57260" y2="86667"/>
                        <a14:foregroundMark x1="48082" y1="88468" x2="48082" y2="88468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3212976"/>
            <a:ext cx="3353827" cy="2549827"/>
          </a:xfrm>
          <a:prstGeom prst="rect">
            <a:avLst/>
          </a:prstGeom>
        </p:spPr>
      </p:pic>
      <p:pic>
        <p:nvPicPr>
          <p:cNvPr id="9" name="Picture 2" descr="https://fb.ru/misc/i/gallery/55012/30065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63976"/>
            <a:ext cx="2041535" cy="1359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640960" cy="13608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75">
                  <a:noFill/>
                </a:ln>
              </a:rPr>
              <a:t>ПОДАВЛЕННЫЕ ЭМОЦИИ…</a:t>
            </a:r>
            <a:endParaRPr lang="ru-RU" sz="4800" b="1" dirty="0">
              <a:ln w="3175">
                <a:noFill/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14983" r="23343" b="14283"/>
          <a:stretch/>
        </p:blipFill>
        <p:spPr>
          <a:xfrm>
            <a:off x="971600" y="1713076"/>
            <a:ext cx="7776864" cy="49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13608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75">
                  <a:noFill/>
                </a:ln>
              </a:rPr>
              <a:t>ИСКУССТВО УПРАВЛЯТЬ ЭМОЦИЯМИ</a:t>
            </a:r>
            <a:endParaRPr lang="ru-RU" sz="4800" b="1" dirty="0">
              <a:ln w="3175">
                <a:noFill/>
              </a:ln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251520" y="1628800"/>
            <a:ext cx="8892480" cy="1735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00FF"/>
                </a:solidFill>
              </a:rPr>
              <a:t>УМЕНИЕ НАПРАВЛЯТЬ ИХ 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В НУЖНОЕ РУСЛО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r="9520"/>
          <a:stretch/>
        </p:blipFill>
        <p:spPr>
          <a:xfrm>
            <a:off x="127847" y="2496554"/>
            <a:ext cx="2485519" cy="2262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5"/>
          <a:stretch/>
        </p:blipFill>
        <p:spPr>
          <a:xfrm flipH="1">
            <a:off x="2339751" y="3627675"/>
            <a:ext cx="1970333" cy="258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5" r="24002"/>
          <a:stretch/>
        </p:blipFill>
        <p:spPr>
          <a:xfrm>
            <a:off x="6948264" y="2496554"/>
            <a:ext cx="2034862" cy="2478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2" r="15366"/>
          <a:stretch/>
        </p:blipFill>
        <p:spPr>
          <a:xfrm>
            <a:off x="4437484" y="4131570"/>
            <a:ext cx="2640170" cy="2429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61061" flipH="1">
            <a:off x="7576299" y="1912937"/>
            <a:ext cx="778791" cy="5770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61061" flipH="1">
            <a:off x="5808786" y="3339148"/>
            <a:ext cx="778791" cy="5770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38939">
            <a:off x="3408784" y="3075780"/>
            <a:ext cx="778791" cy="5770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38939">
            <a:off x="981210" y="1912936"/>
            <a:ext cx="778791" cy="5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Родител._групп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8551985" cy="513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1360836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ln w="3175">
                  <a:noFill/>
                </a:ln>
              </a:rPr>
              <a:t>Что вы обычно говорите своему ребенку, когда недовольны его поведением или поступком? 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79512" y="5075235"/>
            <a:ext cx="4860032" cy="1735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А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также много других фраз, смысл которых зависит от конкретной ситуации.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552714" y="1689076"/>
            <a:ext cx="5162799" cy="1735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C00000"/>
                </a:solidFill>
                <a:effectLst/>
              </a:rPr>
              <a:t>- Ты опять не убрал игрушки! </a:t>
            </a:r>
          </a:p>
          <a:p>
            <a:pPr algn="l"/>
            <a:r>
              <a:rPr lang="ru-RU" sz="2400" b="1" dirty="0">
                <a:solidFill>
                  <a:srgbClr val="C00000"/>
                </a:solidFill>
                <a:effectLst/>
              </a:rPr>
              <a:t>-Ты не выполнила мою просьбу!</a:t>
            </a:r>
          </a:p>
          <a:p>
            <a:pPr algn="l"/>
            <a:r>
              <a:rPr lang="ru-RU" sz="2400" b="1" dirty="0">
                <a:solidFill>
                  <a:srgbClr val="C00000"/>
                </a:solidFill>
                <a:effectLst/>
              </a:rPr>
              <a:t>-Ты постоянно мне  грубишь!</a:t>
            </a:r>
          </a:p>
        </p:txBody>
      </p:sp>
    </p:spTree>
    <p:extLst>
      <p:ext uri="{BB962C8B-B14F-4D97-AF65-F5344CB8AC3E}">
        <p14:creationId xmlns:p14="http://schemas.microsoft.com/office/powerpoint/2010/main" val="38387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8686800" cy="8286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36083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РЕКОМЕНДАЦИИ</a:t>
            </a:r>
            <a:endParaRPr lang="ru-RU" sz="6000" b="1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705635" y="1285860"/>
            <a:ext cx="8092077" cy="1479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ТЕХНИКА </a:t>
            </a:r>
            <a:r>
              <a:rPr lang="ru-RU" sz="3600" b="1" dirty="0" smtClean="0">
                <a:solidFill>
                  <a:srgbClr val="0070C0"/>
                </a:solidFill>
              </a:rPr>
              <a:t>«Я-сообщение»</a:t>
            </a:r>
            <a:endParaRPr lang="ru-RU" sz="3600" b="1" dirty="0" smtClean="0">
              <a:solidFill>
                <a:srgbClr val="0070C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2348880"/>
            <a:ext cx="3730320" cy="1861077"/>
            <a:chOff x="347627" y="8930"/>
            <a:chExt cx="3730320" cy="186107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47627" y="8930"/>
              <a:ext cx="3730320" cy="16611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347627" y="8930"/>
              <a:ext cx="3730320" cy="18610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1200" cap="none" spc="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приглашает </a:t>
              </a:r>
              <a:r>
                <a:rPr lang="ru-RU" sz="2000" b="1" kern="1200" cap="none" spc="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его к диалогу, дает возможность высказать свое мнение и оставляет обоим участникам диалога поле для маневров.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b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987552" y="4581128"/>
            <a:ext cx="5004048" cy="2016224"/>
            <a:chOff x="4481517" y="3214717"/>
            <a:chExt cx="3879668" cy="29059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4481517" y="3214717"/>
              <a:ext cx="3879668" cy="2905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4481517" y="3214717"/>
              <a:ext cx="3879668" cy="290597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cap="none" spc="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Использование этой  техники  требует некоторого опыта, поскольку не всегда можно быстро сориентироваться и перестроить фразу, однако со временем это будет получаться все лучше и лучше. </a:t>
              </a:r>
              <a:endParaRPr lang="ru-RU" sz="2000" b="1" kern="1200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57" y="2405063"/>
            <a:ext cx="3475037" cy="205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0" y="4247000"/>
            <a:ext cx="3455987" cy="2389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8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956376" cy="13608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75">
                  <a:noFill/>
                </a:ln>
              </a:rPr>
              <a:t>ТЕХНИКА «Я-СООБЩЕНИЕ»</a:t>
            </a:r>
            <a:endParaRPr lang="ru-RU" sz="4800" b="1" dirty="0">
              <a:ln w="3175">
                <a:noFill/>
              </a:ln>
            </a:endParaRPr>
          </a:p>
        </p:txBody>
      </p:sp>
      <p:pic>
        <p:nvPicPr>
          <p:cNvPr id="10242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26420"/>
            <a:ext cx="7812360" cy="51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7349" t="31544" r="39291" b="20469"/>
          <a:stretch/>
        </p:blipFill>
        <p:spPr>
          <a:xfrm>
            <a:off x="5265118" y="4460660"/>
            <a:ext cx="3852936" cy="2397340"/>
          </a:xfrm>
          <a:prstGeom prst="rect">
            <a:avLst/>
          </a:prstGeom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971600" y="231960"/>
            <a:ext cx="8640960" cy="136083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ЧТО ТАКОЕ </a:t>
            </a:r>
            <a:br>
              <a:rPr lang="ru-RU" sz="4000" b="1" dirty="0" smtClean="0"/>
            </a:br>
            <a:r>
              <a:rPr lang="ru-RU" sz="4000" b="1" dirty="0" smtClean="0"/>
              <a:t>ЭМОЦИОНАЛЬНЫЙ ИНТЕЛЛЕКТ?</a:t>
            </a:r>
            <a:endParaRPr lang="ru-RU" sz="4000" b="1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323528" y="1665892"/>
            <a:ext cx="864096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ЭМОЦИИ + ИНТЕЛЛЕКТ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44016" y="2780928"/>
            <a:ext cx="882047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Это </a:t>
            </a:r>
            <a:r>
              <a:rPr lang="ru-RU" sz="3200" b="1" dirty="0" smtClean="0">
                <a:solidFill>
                  <a:srgbClr val="0070C0"/>
                </a:solidFill>
              </a:rPr>
              <a:t>способность</a:t>
            </a:r>
            <a:r>
              <a:rPr lang="ru-RU" sz="3200" b="1" dirty="0" smtClean="0">
                <a:solidFill>
                  <a:srgbClr val="205262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человека понимать свои эмоции и эмоции других людей, управлять ими и использовать для решения задач. Эмоциональный интеллект – часть общего интеллекта.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956376" cy="1360836"/>
          </a:xfrm>
        </p:spPr>
        <p:txBody>
          <a:bodyPr>
            <a:noAutofit/>
          </a:bodyPr>
          <a:lstStyle/>
          <a:p>
            <a:r>
              <a:rPr lang="ru-RU" sz="4800" b="1" dirty="0">
                <a:ln w="3175">
                  <a:noFill/>
                </a:ln>
              </a:rPr>
              <a:t>Сравним два  варианта  сообщения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04" y="4941168"/>
            <a:ext cx="4003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«Ты </a:t>
            </a:r>
            <a:r>
              <a:rPr lang="ru-RU" sz="2800" b="1" i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постоянно</a:t>
            </a:r>
          </a:p>
          <a:p>
            <a:pPr lvl="0" algn="ctr"/>
            <a:r>
              <a:rPr lang="ru-RU" sz="2800" b="1" i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выполняешь </a:t>
            </a:r>
            <a:endParaRPr lang="ru-RU" sz="2800" b="1" i="1" dirty="0" smtClean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мои </a:t>
            </a:r>
            <a:r>
              <a:rPr lang="ru-RU" sz="2800" b="1" i="1" dirty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просьбы!!!»</a:t>
            </a:r>
            <a:endParaRPr lang="ru-RU" sz="2800" dirty="0">
              <a:ln w="1905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610238"/>
            <a:ext cx="522007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«Когда приходится долго просить,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расстраиваюсь и огорчаюсь, потому что складывается впечатление, что мы чужие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была бы хотела рассчитывать на твою помощь»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5" y="1786968"/>
            <a:ext cx="3764360" cy="2823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4" y="1786968"/>
            <a:ext cx="4105145" cy="2823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171" t="13579" r="15133" b="17516"/>
          <a:stretch/>
        </p:blipFill>
        <p:spPr>
          <a:xfrm>
            <a:off x="2050" y="1731362"/>
            <a:ext cx="5933252" cy="288422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08" y="2147663"/>
            <a:ext cx="2680056" cy="272978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11350"/>
            <a:ext cx="8640960" cy="1360836"/>
          </a:xfrm>
        </p:spPr>
        <p:txBody>
          <a:bodyPr>
            <a:noAutofit/>
          </a:bodyPr>
          <a:lstStyle/>
          <a:p>
            <a:r>
              <a:rPr lang="ru-RU" b="1" dirty="0" smtClean="0"/>
              <a:t>ПРИГЛАШАЕМ </a:t>
            </a:r>
            <a:br>
              <a:rPr lang="ru-RU" b="1" dirty="0" smtClean="0"/>
            </a:br>
            <a:r>
              <a:rPr lang="ru-RU" b="1" dirty="0" smtClean="0"/>
              <a:t>К СОТРУДНИЧЕСТВУ</a:t>
            </a:r>
            <a:endParaRPr lang="ru-RU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/>
          <a:srcRect l="68264" t="55906" r="21221" b="25391"/>
          <a:stretch/>
        </p:blipFill>
        <p:spPr>
          <a:xfrm>
            <a:off x="6131126" y="1986355"/>
            <a:ext cx="1325044" cy="13250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/>
          <a:srcRect l="67156" t="56890" r="20115" b="20470"/>
          <a:stretch/>
        </p:blipFill>
        <p:spPr>
          <a:xfrm>
            <a:off x="3927620" y="5331182"/>
            <a:ext cx="1324341" cy="13243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/>
          <a:srcRect l="20115" t="17516" r="17347" b="7672"/>
          <a:stretch/>
        </p:blipFill>
        <p:spPr>
          <a:xfrm>
            <a:off x="5384451" y="4317812"/>
            <a:ext cx="3759534" cy="2528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Заголовок 2"/>
          <p:cNvSpPr txBox="1">
            <a:spLocks/>
          </p:cNvSpPr>
          <p:nvPr/>
        </p:nvSpPr>
        <p:spPr>
          <a:xfrm>
            <a:off x="6793648" y="2147664"/>
            <a:ext cx="2960162" cy="1002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сайт</a:t>
            </a:r>
            <a:endParaRPr lang="ru-RU" sz="36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Заголовок 2"/>
          <p:cNvSpPr txBox="1">
            <a:spLocks/>
          </p:cNvSpPr>
          <p:nvPr/>
        </p:nvSpPr>
        <p:spPr>
          <a:xfrm>
            <a:off x="2050" y="5492140"/>
            <a:ext cx="3798215" cy="1002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Личная страничка на официальном сайте учреждения</a:t>
            </a:r>
            <a:endParaRPr lang="ru-RU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2598428" y="4555536"/>
            <a:ext cx="1342026" cy="674734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 flipH="1">
            <a:off x="6973917" y="3342430"/>
            <a:ext cx="1312494" cy="651960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18500"/>
          <a:stretch/>
        </p:blipFill>
        <p:spPr>
          <a:xfrm>
            <a:off x="0" y="1734826"/>
            <a:ext cx="4824536" cy="5105400"/>
          </a:xfrm>
          <a:prstGeom prst="ellipse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55576" y="311350"/>
            <a:ext cx="8640960" cy="1360836"/>
          </a:xfrm>
        </p:spPr>
        <p:txBody>
          <a:bodyPr>
            <a:noAutofit/>
          </a:bodyPr>
          <a:lstStyle/>
          <a:p>
            <a:r>
              <a:rPr lang="ru-RU" b="1" dirty="0" smtClean="0"/>
              <a:t>КОЛЕСО ЭМОЦИЙ</a:t>
            </a:r>
            <a:endParaRPr lang="ru-RU" b="1" dirty="0"/>
          </a:p>
        </p:txBody>
      </p:sp>
      <p:pic>
        <p:nvPicPr>
          <p:cNvPr id="1026" name="Picture 2" descr="C:\Users\User\Downloads\219553b0a5d932fc3c2764ab23efc3b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42" y="4048051"/>
            <a:ext cx="3960440" cy="2641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gremih.ru/wp-content/uploads/2/7/7/277ef7cdec2049d7ccb8cb2960a7b44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42" y="1734826"/>
            <a:ext cx="3960440" cy="2165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8640960" cy="136083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ПРИЗНАКИ НИЗКОГО УРОВНЯ </a:t>
            </a:r>
            <a:br>
              <a:rPr lang="ru-RU" sz="4000" b="1" dirty="0" smtClean="0"/>
            </a:br>
            <a:r>
              <a:rPr lang="ru-RU" sz="4000" b="1" dirty="0" smtClean="0"/>
              <a:t>ЭМОЦИОНАЛЬНОГО ИНТЕЛЛЕКТА</a:t>
            </a:r>
            <a:endParaRPr lang="ru-RU" sz="4000" b="1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835696" y="1789138"/>
            <a:ext cx="8156910" cy="3440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НЕ ОСОЗНАНИЕ СВОИХ ЭМОЦИЙ</a:t>
            </a:r>
          </a:p>
          <a:p>
            <a:pPr algn="l">
              <a:lnSpc>
                <a:spcPct val="2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ТРУДНОСТИ В ОБЩЕНИИ</a:t>
            </a:r>
          </a:p>
          <a:p>
            <a:pPr algn="l">
              <a:lnSpc>
                <a:spcPct val="2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НИЗКИЙ УРОВЕНЬ ЭМПАТИИ</a:t>
            </a:r>
          </a:p>
          <a:p>
            <a:pPr algn="l">
              <a:lnSpc>
                <a:spcPct val="2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НЕ ПРАВИЛЬНО ИНТЕРПРИТИРУЕТ ЭМОЦИИ ДРУГИХ</a:t>
            </a:r>
          </a:p>
          <a:p>
            <a:pPr algn="l">
              <a:lnSpc>
                <a:spcPct val="200000"/>
              </a:lnSpc>
            </a:pP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img.kanal-o.ru/img/2018-10-08/fmt_94_24_shutterstock_105754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52780"/>
            <a:ext cx="3421738" cy="227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4930" flipH="1">
            <a:off x="643231" y="1896453"/>
            <a:ext cx="1074579" cy="79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4930" flipH="1">
            <a:off x="272060" y="2562221"/>
            <a:ext cx="1074579" cy="79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4930" flipH="1">
            <a:off x="636037" y="3227987"/>
            <a:ext cx="1074579" cy="79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4930" flipH="1">
            <a:off x="251987" y="3939525"/>
            <a:ext cx="1074579" cy="796224"/>
          </a:xfrm>
          <a:prstGeom prst="rect">
            <a:avLst/>
          </a:prstGeom>
        </p:spPr>
      </p:pic>
      <p:pic>
        <p:nvPicPr>
          <p:cNvPr id="2052" name="Picture 4" descr="https://litcschool.com/sites/default/files/inline-images/Screenshot_17_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28209"/>
          <a:stretch/>
        </p:blipFill>
        <p:spPr bwMode="auto">
          <a:xfrm>
            <a:off x="1138302" y="4500380"/>
            <a:ext cx="3439559" cy="2229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36083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УГАДАЙ ЭМОЦИЮ</a:t>
            </a:r>
            <a:endParaRPr lang="ru-RU" sz="6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>
          <a:xfrm>
            <a:off x="1115616" y="1699242"/>
            <a:ext cx="7416824" cy="5158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26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172400" cy="136083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КАКОЙ МОЙ РЕБЁНОК?</a:t>
            </a:r>
            <a:endParaRPr lang="ru-RU" sz="5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06714"/>
            <a:ext cx="7015989" cy="53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8640960" cy="136083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КОМПОНЕНТЫ </a:t>
            </a:r>
            <a:br>
              <a:rPr lang="ru-RU" sz="4000" b="1" dirty="0" smtClean="0"/>
            </a:br>
            <a:r>
              <a:rPr lang="ru-RU" sz="4000" b="1" dirty="0" smtClean="0"/>
              <a:t>ЭМОЦИОНАЛЬНОГО ИНТЕЛЛЕКТА</a:t>
            </a:r>
            <a:endParaRPr lang="ru-RU" sz="4000" b="1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20471" y="1702315"/>
            <a:ext cx="3960440" cy="1037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ОСОЗНАНИЕ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76064" y="3309522"/>
            <a:ext cx="3960440" cy="1037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ИСПОЛЬЗОВАНИЕ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183560" y="1694544"/>
            <a:ext cx="3960440" cy="1037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ПОНИМАНИЕ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5349995" y="3678647"/>
            <a:ext cx="3960440" cy="1037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УПРАВЛЕНИЕ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1813558"/>
            <a:ext cx="1152128" cy="799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1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75065" y="3440538"/>
            <a:ext cx="1152128" cy="799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2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860032" y="1821329"/>
            <a:ext cx="1152128" cy="799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3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5004357" y="3805707"/>
            <a:ext cx="1152128" cy="799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4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736300" y="2077515"/>
            <a:ext cx="399593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И ИДЕНТИФИКАЦИЯ ЭМОЦИЙ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500999" y="3805707"/>
            <a:ext cx="4604677" cy="1406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ЭМОЦИЙ В РЕШЕНИИ ЗАДАЧ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6009883" y="2267445"/>
            <a:ext cx="398712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ПРИЧИН ВОЗНИКНОВЕНИЯ ЭМОЦИЙ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6147307" y="3805707"/>
            <a:ext cx="398712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ЭМОЦИЯМИ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8" name="Picture 2" descr="https://www.b17.ru/foto/article/339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18" y="4652372"/>
            <a:ext cx="2821496" cy="1880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d3d71ba2asa5oz.cloudfront.net/33001171/images/13-0159-3-pink-pearl-screw-back-earrin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512" y="5108962"/>
            <a:ext cx="1561452" cy="1561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tatic.tildacdn.com/tild6638-3636-4933-b930-393161623432/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r="28496"/>
          <a:stretch/>
        </p:blipFill>
        <p:spPr bwMode="auto">
          <a:xfrm>
            <a:off x="6907825" y="4950464"/>
            <a:ext cx="1521037" cy="1582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36083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РЕКОМЕНДАЦИИ</a:t>
            </a:r>
            <a:endParaRPr lang="ru-RU" sz="6000" b="1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259632" y="1765500"/>
            <a:ext cx="8407700" cy="2383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</a:rPr>
              <a:t>ПРИЗНАВАЙТЕ ВАЖНОСТЬ ПЕРЕЖИВАНИЙ </a:t>
            </a:r>
            <a:r>
              <a:rPr lang="ru-RU" sz="3200" b="1" dirty="0" smtClean="0">
                <a:solidFill>
                  <a:schemeClr val="tx1"/>
                </a:solidFill>
              </a:rPr>
              <a:t>РЕБЁНКА</a:t>
            </a:r>
          </a:p>
          <a:p>
            <a:pPr algn="l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</a:rPr>
              <a:t>ВЫДЕРЖИВАЙТЕ </a:t>
            </a:r>
            <a:r>
              <a:rPr lang="ru-RU" sz="3200" b="1" dirty="0" smtClean="0">
                <a:solidFill>
                  <a:schemeClr val="tx1"/>
                </a:solidFill>
              </a:rPr>
              <a:t>ДЕТСКИЕ СЛЁЗЫ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14930" flipH="1">
            <a:off x="67168" y="2007057"/>
            <a:ext cx="1074579" cy="79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14930" flipH="1">
            <a:off x="117885" y="3283531"/>
            <a:ext cx="1074579" cy="796224"/>
          </a:xfrm>
          <a:prstGeom prst="rect">
            <a:avLst/>
          </a:prstGeom>
        </p:spPr>
      </p:pic>
      <p:pic>
        <p:nvPicPr>
          <p:cNvPr id="3078" name="Picture 6" descr="https://avatars.dzeninfra.ru/get-zen_doc/1532998/pub_5c8c99a163a30300b22a0470_5c8c99b4cc852f00b446b78c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60490"/>
            <a:ext cx="3823655" cy="2351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sun9-40.userapi.com/impf/i4SXwQ_QrSviZaNFmcnq96CE4xDUEbQAX5CgNA/iGcaGcZsnCU.jpg?size=1600x1200&amp;quality=96&amp;sign=4f80670cd65dab2d512882289e979fb3&amp;c_uniq_tag=hUdkaWiuM7CrLY9DOGtvsPsoVJuFLm32-b7ZRrz17xY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4202410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265118" y="6093296"/>
            <a:ext cx="41314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36083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РЕКОМЕНДАЦИИ</a:t>
            </a:r>
            <a:endParaRPr lang="ru-RU" sz="6000" b="1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83568" y="1512480"/>
            <a:ext cx="8092077" cy="1479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ТЕХНИКА «АКТИВНОЕ СЛУШАНИЕ»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28143662"/>
              </p:ext>
            </p:extLst>
          </p:nvPr>
        </p:nvGraphicFramePr>
        <p:xfrm>
          <a:off x="-73024" y="2424546"/>
          <a:ext cx="9217024" cy="4433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1043608" y="2992076"/>
            <a:ext cx="433977" cy="511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1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331640" y="3712156"/>
            <a:ext cx="433977" cy="511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2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403648" y="4360228"/>
            <a:ext cx="433977" cy="511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3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331639" y="5080308"/>
            <a:ext cx="433977" cy="511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4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043607" y="5728380"/>
            <a:ext cx="433977" cy="511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5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8b13a1dbad5858bec24edf4bcdfa9dbe31f1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418</Words>
  <Application>Microsoft Office PowerPoint</Application>
  <PresentationFormat>Экран (4:3)</PresentationFormat>
  <Paragraphs>96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РОЛЬ ЭМОЦИОНАЛЬНОГО ИНТЕЛЛЕКТА  В РАЗВИТИИ РЕБЁНКА</vt:lpstr>
      <vt:lpstr>ЧТО ТАКОЕ  ЭМОЦИОНАЛЬНЫЙ ИНТЕЛЛЕКТ?</vt:lpstr>
      <vt:lpstr>КОЛЕСО ЭМОЦИЙ</vt:lpstr>
      <vt:lpstr>ПРИЗНАКИ НИЗКОГО УРОВНЯ  ЭМОЦИОНАЛЬНОГО ИНТЕЛЛЕКТА</vt:lpstr>
      <vt:lpstr>УГАДАЙ ЭМОЦИЮ</vt:lpstr>
      <vt:lpstr>КАКОЙ МОЙ РЕБЁНОК?</vt:lpstr>
      <vt:lpstr>КОМПОНЕНТЫ  ЭМОЦИОНАЛЬНОГО ИНТЕЛЛЕКТА</vt:lpstr>
      <vt:lpstr>РЕКОМЕНДАЦИИ</vt:lpstr>
      <vt:lpstr>РЕКОМЕНДАЦИИ</vt:lpstr>
      <vt:lpstr>РЕКОМЕНДАЦИИ</vt:lpstr>
      <vt:lpstr>ЭМОЦИИ РЕБЁНКА</vt:lpstr>
      <vt:lpstr>СИТУАЦИЯ 1</vt:lpstr>
      <vt:lpstr>СИТУАЦИЯ 2</vt:lpstr>
      <vt:lpstr>СИТУАЦИЯ 3</vt:lpstr>
      <vt:lpstr>ПОДАВЛЕННЫЕ ЭМОЦИИ…</vt:lpstr>
      <vt:lpstr>ИСКУССТВО УПРАВЛЯТЬ ЭМОЦИЯМИ</vt:lpstr>
      <vt:lpstr>Что вы обычно говорите своему ребенку, когда недовольны его поведением или поступком? </vt:lpstr>
      <vt:lpstr>РЕКОМЕНДАЦИИ</vt:lpstr>
      <vt:lpstr>ТЕХНИКА «Я-СООБЩЕНИЕ»</vt:lpstr>
      <vt:lpstr>Сравним два  варианта  сообщения</vt:lpstr>
      <vt:lpstr>ПРИГЛАШАЕМ  К СОТРУДНИЧЕСТВУ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Изумрудная шапка</dc:title>
  <dc:creator>obstinate</dc:creator>
  <dc:description>Шаблон презентации с сайта https://presentation-creation.ru/</dc:description>
  <cp:lastModifiedBy>Пользователь</cp:lastModifiedBy>
  <cp:revision>490</cp:revision>
  <dcterms:created xsi:type="dcterms:W3CDTF">2018-02-25T09:09:03Z</dcterms:created>
  <dcterms:modified xsi:type="dcterms:W3CDTF">2023-04-27T20:00:45Z</dcterms:modified>
</cp:coreProperties>
</file>