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2"/>
  </p:sldMasterIdLst>
  <p:notesMasterIdLst>
    <p:notesMasterId r:id="rId19"/>
  </p:notesMasterIdLst>
  <p:handoutMasterIdLst>
    <p:handoutMasterId r:id="rId20"/>
  </p:handoutMasterIdLst>
  <p:sldIdLst>
    <p:sldId id="271" r:id="rId3"/>
    <p:sldId id="272" r:id="rId4"/>
    <p:sldId id="273" r:id="rId5"/>
    <p:sldId id="285" r:id="rId6"/>
    <p:sldId id="286" r:id="rId7"/>
    <p:sldId id="274" r:id="rId8"/>
    <p:sldId id="276" r:id="rId9"/>
    <p:sldId id="277" r:id="rId10"/>
    <p:sldId id="278" r:id="rId11"/>
    <p:sldId id="279" r:id="rId12"/>
    <p:sldId id="280" r:id="rId13"/>
    <p:sldId id="281" r:id="rId14"/>
    <p:sldId id="287" r:id="rId15"/>
    <p:sldId id="282" r:id="rId16"/>
    <p:sldId id="283" r:id="rId17"/>
    <p:sldId id="28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3A0A"/>
    <a:srgbClr val="B4D4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60" d="100"/>
          <a:sy n="60" d="100"/>
        </p:scale>
        <p:origin x="-1104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123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ru-RU" smtClean="0"/>
              <a:t>24.05.2023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ru-RU" smtClean="0"/>
              <a:t>24.05.2023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4C6D-808A-4068-9454-16B0EE5AF1A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787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4C6D-808A-4068-9454-16B0EE5AF1A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685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97" name="Рисунок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grpSp>
        <p:nvGrpSpPr>
          <p:cNvPr id="98" name="Группа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11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25" name="Рисунок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2860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Полилиния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36" name="Рисунок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7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35" name="Группа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65" name="Группа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7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8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0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1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2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4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7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78" name="Рисунок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79" name="Рисунок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0" name="Рисунок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14.wdp"/><Relationship Id="rId18" Type="http://schemas.openxmlformats.org/officeDocument/2006/relationships/image" Target="../media/image49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46.png"/><Relationship Id="rId17" Type="http://schemas.microsoft.com/office/2007/relationships/hdphoto" Target="../media/hdphoto16.wdp"/><Relationship Id="rId2" Type="http://schemas.openxmlformats.org/officeDocument/2006/relationships/image" Target="../media/image41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5" Type="http://schemas.microsoft.com/office/2007/relationships/hdphoto" Target="../media/hdphoto15.wdp"/><Relationship Id="rId10" Type="http://schemas.openxmlformats.org/officeDocument/2006/relationships/image" Target="../media/image45.png"/><Relationship Id="rId19" Type="http://schemas.microsoft.com/office/2007/relationships/hdphoto" Target="../media/hdphoto17.wdp"/><Relationship Id="rId4" Type="http://schemas.openxmlformats.org/officeDocument/2006/relationships/image" Target="../media/image42.png"/><Relationship Id="rId9" Type="http://schemas.microsoft.com/office/2007/relationships/hdphoto" Target="../media/hdphoto12.wdp"/><Relationship Id="rId1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8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0" y="2126669"/>
            <a:ext cx="4753996" cy="473133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2" name="TextBox 4"/>
          <p:cNvSpPr txBox="1"/>
          <p:nvPr/>
        </p:nvSpPr>
        <p:spPr>
          <a:xfrm>
            <a:off x="2612702" y="1080521"/>
            <a:ext cx="1010237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332"/>
            <a:r>
              <a:rPr lang="ru-RU" sz="3600" dirty="0" smtClean="0">
                <a:solidFill>
                  <a:srgbClr val="883A0A"/>
                </a:solidFill>
                <a:latin typeface="Franklin Gothic Heavy" panose="020B0903020102020204" pitchFamily="34" charset="0"/>
                <a:cs typeface="Arial" panose="020B0604020202020204" pitchFamily="34" charset="0"/>
              </a:rPr>
              <a:t>«Использование элементов тренинга </a:t>
            </a:r>
          </a:p>
          <a:p>
            <a:pPr algn="ctr" defTabSz="914332"/>
            <a:r>
              <a:rPr lang="ru-RU" sz="3600" dirty="0" smtClean="0">
                <a:solidFill>
                  <a:srgbClr val="883A0A"/>
                </a:solidFill>
                <a:latin typeface="Franklin Gothic Heavy" panose="020B0903020102020204" pitchFamily="34" charset="0"/>
                <a:cs typeface="Arial" panose="020B0604020202020204" pitchFamily="34" charset="0"/>
              </a:rPr>
              <a:t>для профилактики эмоционального выгорания» </a:t>
            </a:r>
            <a:endParaRPr lang="ru-RU" sz="3600" dirty="0">
              <a:solidFill>
                <a:srgbClr val="883A0A"/>
              </a:solidFill>
              <a:latin typeface="Franklin Gothic Heavy" panose="020B0903020102020204" pitchFamily="34" charset="0"/>
              <a:cs typeface="Arial" panose="020B0604020202020204" pitchFamily="34" charset="0"/>
            </a:endParaRPr>
          </a:p>
          <a:p>
            <a:pPr algn="ctr" defTabSz="914332"/>
            <a:endParaRPr lang="en-US" sz="3600" dirty="0">
              <a:solidFill>
                <a:srgbClr val="883A0A"/>
              </a:solidFill>
              <a:latin typeface="Franklin Gothic Heavy" panose="020B0903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4974359" y="2885171"/>
            <a:ext cx="6966857" cy="0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9465" y="43675"/>
            <a:ext cx="1411681" cy="1273359"/>
          </a:xfrm>
          <a:prstGeom prst="ellipse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345" y="48547"/>
            <a:ext cx="1314120" cy="1225162"/>
          </a:xfrm>
          <a:prstGeom prst="ellipse">
            <a:avLst/>
          </a:prstGeom>
        </p:spPr>
      </p:pic>
      <p:sp>
        <p:nvSpPr>
          <p:cNvPr id="23" name="TextBox 6"/>
          <p:cNvSpPr txBox="1"/>
          <p:nvPr/>
        </p:nvSpPr>
        <p:spPr>
          <a:xfrm>
            <a:off x="6507861" y="2925551"/>
            <a:ext cx="5433355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4pPr lvl="3" fontAlgn="t">
              <a:defRPr sz="2000" b="1" u="sng">
                <a:solidFill>
                  <a:srgbClr val="D8EA8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4pPr>
          </a:lstStyle>
          <a:p>
            <a:pPr algn="r"/>
            <a:r>
              <a:rPr lang="ru-RU" sz="2400" dirty="0" smtClean="0">
                <a:solidFill>
                  <a:srgbClr val="002060"/>
                </a:solidFill>
                <a:latin typeface="Franklin Gothic Heavy" panose="020B0903020102020204" pitchFamily="34" charset="0"/>
                <a:cs typeface="Arial" panose="020B0604020202020204" pitchFamily="34" charset="0"/>
              </a:rPr>
              <a:t>Горюнова Мария Геннадьевна – </a:t>
            </a:r>
          </a:p>
          <a:p>
            <a:pPr algn="r"/>
            <a:r>
              <a:rPr lang="ru-RU" sz="2400" dirty="0" smtClean="0">
                <a:solidFill>
                  <a:srgbClr val="002060"/>
                </a:solidFill>
                <a:latin typeface="Franklin Gothic Heavy" panose="020B0903020102020204" pitchFamily="34" charset="0"/>
                <a:cs typeface="Arial" panose="020B0604020202020204" pitchFamily="34" charset="0"/>
              </a:rPr>
              <a:t>педагог-психолог</a:t>
            </a:r>
            <a:endParaRPr lang="ru-RU" sz="2400" dirty="0">
              <a:solidFill>
                <a:srgbClr val="002060"/>
              </a:solidFill>
              <a:latin typeface="Franklin Gothic Heavy" panose="020B09030201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4"/>
          <p:cNvSpPr txBox="1"/>
          <p:nvPr/>
        </p:nvSpPr>
        <p:spPr>
          <a:xfrm>
            <a:off x="2768886" y="48547"/>
            <a:ext cx="942311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332"/>
            <a:r>
              <a:rPr lang="ru-RU" sz="2000" dirty="0">
                <a:solidFill>
                  <a:srgbClr val="002060"/>
                </a:solidFill>
                <a:latin typeface="Franklin Gothic Heavy" panose="020B0903020102020204" pitchFamily="34" charset="0"/>
                <a:cs typeface="Arial" panose="020B0604020202020204" pitchFamily="34" charset="0"/>
              </a:rPr>
              <a:t>Муниципальное бюджетное дошкольное образовательное</a:t>
            </a:r>
          </a:p>
          <a:p>
            <a:pPr algn="ctr" defTabSz="914332"/>
            <a:r>
              <a:rPr lang="ru-RU" sz="2000" dirty="0">
                <a:solidFill>
                  <a:srgbClr val="002060"/>
                </a:solidFill>
                <a:latin typeface="Franklin Gothic Heavy" panose="020B0903020102020204" pitchFamily="34" charset="0"/>
                <a:cs typeface="Arial" panose="020B0604020202020204" pitchFamily="34" charset="0"/>
              </a:rPr>
              <a:t> учреждение детский сад №18 «Солнышко» </a:t>
            </a:r>
          </a:p>
          <a:p>
            <a:pPr algn="ctr" defTabSz="914332"/>
            <a:r>
              <a:rPr lang="ru-RU" sz="2000" dirty="0">
                <a:solidFill>
                  <a:srgbClr val="002060"/>
                </a:solidFill>
                <a:latin typeface="Franklin Gothic Heavy" panose="020B0903020102020204" pitchFamily="34" charset="0"/>
                <a:cs typeface="Arial" panose="020B0604020202020204" pitchFamily="34" charset="0"/>
              </a:rPr>
              <a:t>муниципального образования Приморско-Ахтарский район</a:t>
            </a:r>
          </a:p>
        </p:txBody>
      </p:sp>
      <p:pic>
        <p:nvPicPr>
          <p:cNvPr id="38" name="Picture 2" descr="C:\Users\User\Desktop\ГПиН_баннер_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987" y="3854037"/>
            <a:ext cx="4039385" cy="2856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42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одним вырезанным углом 5"/>
          <p:cNvSpPr/>
          <p:nvPr/>
        </p:nvSpPr>
        <p:spPr>
          <a:xfrm>
            <a:off x="-185055" y="1218833"/>
            <a:ext cx="11538857" cy="4454221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-185059" y="247685"/>
            <a:ext cx="12885059" cy="816427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 rot="17853032">
            <a:off x="10349755" y="935018"/>
            <a:ext cx="1820034" cy="533020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35595" y="295641"/>
            <a:ext cx="11956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Упражнение «Распредели по порядку»</a:t>
            </a: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630495" y="1338944"/>
            <a:ext cx="10363200" cy="5259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Цель: </a:t>
            </a:r>
            <a:r>
              <a:rPr lang="ru-RU" alt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сохранение </a:t>
            </a:r>
            <a:r>
              <a:rPr lang="ru-RU" alt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психического здоровья </a:t>
            </a:r>
            <a:r>
              <a:rPr lang="ru-RU" alt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путём переключения </a:t>
            </a:r>
            <a:r>
              <a:rPr lang="ru-RU" alt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социальных </a:t>
            </a:r>
            <a:r>
              <a:rPr lang="ru-RU" alt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ролей.</a:t>
            </a:r>
            <a:endParaRPr lang="ru-RU" alt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2800" b="1" dirty="0" smtClean="0">
                <a:solidFill>
                  <a:srgbClr val="FF3300"/>
                </a:solidFill>
                <a:cs typeface="Times New Roman" panose="02020603050405020304" pitchFamily="18" charset="0"/>
              </a:rPr>
              <a:t>Дети </a:t>
            </a:r>
          </a:p>
          <a:p>
            <a:pPr>
              <a:buFontTx/>
              <a:buNone/>
            </a:pPr>
            <a:r>
              <a:rPr lang="ru-RU" altLang="ru-RU" sz="2800" b="1" dirty="0" smtClean="0">
                <a:solidFill>
                  <a:srgbClr val="FF3300"/>
                </a:solidFill>
                <a:cs typeface="Times New Roman" panose="02020603050405020304" pitchFamily="18" charset="0"/>
              </a:rPr>
              <a:t>Работа</a:t>
            </a:r>
          </a:p>
          <a:p>
            <a:pPr>
              <a:buFontTx/>
              <a:buNone/>
            </a:pPr>
            <a:r>
              <a:rPr lang="ru-RU" altLang="ru-RU" sz="2800" b="1" dirty="0" smtClean="0">
                <a:solidFill>
                  <a:srgbClr val="FF3300"/>
                </a:solidFill>
                <a:cs typeface="Times New Roman" panose="02020603050405020304" pitchFamily="18" charset="0"/>
              </a:rPr>
              <a:t>Муж</a:t>
            </a:r>
          </a:p>
          <a:p>
            <a:pPr>
              <a:buFontTx/>
              <a:buNone/>
            </a:pPr>
            <a:r>
              <a:rPr lang="ru-RU" altLang="ru-RU" sz="2800" b="1" dirty="0" smtClean="0">
                <a:solidFill>
                  <a:srgbClr val="FF3300"/>
                </a:solidFill>
                <a:cs typeface="Times New Roman" panose="02020603050405020304" pitchFamily="18" charset="0"/>
              </a:rPr>
              <a:t>Друзья, </a:t>
            </a:r>
          </a:p>
          <a:p>
            <a:pPr>
              <a:buFontTx/>
              <a:buNone/>
            </a:pPr>
            <a:r>
              <a:rPr lang="ru-RU" altLang="ru-RU" sz="2800" b="1" dirty="0" smtClean="0">
                <a:solidFill>
                  <a:srgbClr val="FF3300"/>
                </a:solidFill>
                <a:cs typeface="Times New Roman" panose="02020603050405020304" pitchFamily="18" charset="0"/>
              </a:rPr>
              <a:t>родственники</a:t>
            </a:r>
          </a:p>
          <a:p>
            <a:pPr>
              <a:buFontTx/>
              <a:buNone/>
            </a:pPr>
            <a:r>
              <a:rPr lang="ru-RU" altLang="ru-RU" sz="2800" b="1" dirty="0" smtClean="0">
                <a:solidFill>
                  <a:srgbClr val="FF3300"/>
                </a:solidFill>
                <a:cs typeface="Times New Roman" panose="02020603050405020304" pitchFamily="18" charset="0"/>
              </a:rPr>
              <a:t>Я</a:t>
            </a:r>
            <a:r>
              <a:rPr lang="ru-RU" altLang="ru-RU" sz="2800" b="1" dirty="0" smtClean="0">
                <a:solidFill>
                  <a:schemeClr val="accent2"/>
                </a:solidFill>
                <a:cs typeface="Times New Roman" panose="02020603050405020304" pitchFamily="18" charset="0"/>
              </a:rPr>
              <a:t/>
            </a:r>
            <a:br>
              <a:rPr lang="ru-RU" altLang="ru-RU" sz="2800" b="1" dirty="0" smtClean="0">
                <a:solidFill>
                  <a:schemeClr val="accent2"/>
                </a:solidFill>
                <a:cs typeface="Times New Roman" panose="02020603050405020304" pitchFamily="18" charset="0"/>
              </a:rPr>
            </a:br>
            <a:r>
              <a:rPr lang="ru-RU" altLang="ru-RU" sz="28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/>
            </a:r>
            <a:br>
              <a:rPr lang="ru-RU" altLang="ru-RU" sz="2800" dirty="0" smtClean="0">
                <a:solidFill>
                  <a:srgbClr val="000000"/>
                </a:solidFill>
                <a:cs typeface="Times New Roman" panose="02020603050405020304" pitchFamily="18" charset="0"/>
              </a:rPr>
            </a:br>
            <a:endParaRPr lang="ru-RU" altLang="ru-RU" sz="2800" dirty="0" smtClean="0"/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303" y="5170333"/>
            <a:ext cx="2129096" cy="1669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97" y="4747779"/>
            <a:ext cx="3702369" cy="1850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8" r="18431"/>
          <a:stretch/>
        </p:blipFill>
        <p:spPr>
          <a:xfrm>
            <a:off x="598453" y="2362783"/>
            <a:ext cx="2188905" cy="1756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161" y="4666274"/>
            <a:ext cx="4060472" cy="18968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116" y="2282649"/>
            <a:ext cx="3526033" cy="1763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883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одним вырезанным углом 5"/>
          <p:cNvSpPr/>
          <p:nvPr/>
        </p:nvSpPr>
        <p:spPr>
          <a:xfrm>
            <a:off x="-185055" y="1338948"/>
            <a:ext cx="11538857" cy="2849589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-185059" y="247685"/>
            <a:ext cx="12885059" cy="816427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542927" y="301952"/>
            <a:ext cx="9027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ПРИОРИТЕТЫ</a:t>
            </a:r>
            <a:endParaRPr lang="ru-RU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4000" smtClean="0">
                <a:solidFill>
                  <a:schemeClr val="accent2"/>
                </a:solidFill>
              </a:rPr>
              <a:t> </a:t>
            </a:r>
            <a:endParaRPr lang="ru-RU" altLang="ru-RU" sz="4000" b="1" smtClean="0">
              <a:solidFill>
                <a:schemeClr val="accent2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42925" y="1426027"/>
            <a:ext cx="8041216" cy="36258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altLang="ru-RU" sz="2800" b="1" kern="0" dirty="0">
                <a:solidFill>
                  <a:srgbClr val="3333CC"/>
                </a:solidFill>
                <a:cs typeface="Times New Roman" pitchFamily="18" charset="0"/>
              </a:rPr>
              <a:t>1- Я</a:t>
            </a:r>
          </a:p>
          <a:p>
            <a:pPr>
              <a:spcBef>
                <a:spcPct val="20000"/>
              </a:spcBef>
              <a:defRPr/>
            </a:pPr>
            <a:r>
              <a:rPr lang="ru-RU" altLang="ru-RU" sz="2800" b="1" kern="0" dirty="0">
                <a:solidFill>
                  <a:srgbClr val="3333CC"/>
                </a:solidFill>
                <a:cs typeface="Times New Roman" pitchFamily="18" charset="0"/>
              </a:rPr>
              <a:t>2-Муж</a:t>
            </a:r>
          </a:p>
          <a:p>
            <a:pPr>
              <a:spcBef>
                <a:spcPct val="20000"/>
              </a:spcBef>
              <a:defRPr/>
            </a:pPr>
            <a:r>
              <a:rPr lang="ru-RU" altLang="ru-RU" sz="2800" b="1" kern="0" dirty="0">
                <a:solidFill>
                  <a:srgbClr val="3333CC"/>
                </a:solidFill>
                <a:cs typeface="Times New Roman" pitchFamily="18" charset="0"/>
              </a:rPr>
              <a:t>3-Дети</a:t>
            </a:r>
          </a:p>
          <a:p>
            <a:pPr>
              <a:spcBef>
                <a:spcPct val="20000"/>
              </a:spcBef>
              <a:defRPr/>
            </a:pPr>
            <a:r>
              <a:rPr lang="ru-RU" altLang="ru-RU" sz="2800" b="1" kern="0" dirty="0">
                <a:solidFill>
                  <a:srgbClr val="3333CC"/>
                </a:solidFill>
                <a:cs typeface="Times New Roman" pitchFamily="18" charset="0"/>
              </a:rPr>
              <a:t>4-Работа</a:t>
            </a:r>
          </a:p>
          <a:p>
            <a:pPr>
              <a:spcBef>
                <a:spcPct val="20000"/>
              </a:spcBef>
              <a:defRPr/>
            </a:pPr>
            <a:r>
              <a:rPr lang="ru-RU" altLang="ru-RU" sz="2800" b="1" kern="0" dirty="0">
                <a:solidFill>
                  <a:srgbClr val="3333CC"/>
                </a:solidFill>
                <a:cs typeface="Times New Roman" pitchFamily="18" charset="0"/>
              </a:rPr>
              <a:t>5-Друзья,родственники</a:t>
            </a:r>
          </a:p>
          <a:p>
            <a:pPr>
              <a:spcBef>
                <a:spcPct val="20000"/>
              </a:spcBef>
              <a:defRPr/>
            </a:pPr>
            <a:endParaRPr lang="ru-RU" altLang="ru-RU" sz="2800" b="1" kern="0" dirty="0">
              <a:solidFill>
                <a:srgbClr val="3333CC"/>
              </a:solidFill>
              <a:cs typeface="Times New Roman" pitchFamily="18" charset="0"/>
            </a:endParaRPr>
          </a:p>
          <a:p>
            <a:pPr>
              <a:spcBef>
                <a:spcPct val="20000"/>
              </a:spcBef>
              <a:defRPr/>
            </a:pPr>
            <a:endParaRPr lang="ru-RU" altLang="ru-RU" sz="2800" b="1" kern="0" dirty="0">
              <a:solidFill>
                <a:srgbClr val="3333CC"/>
              </a:solidFill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4"/>
          <a:stretch/>
        </p:blipFill>
        <p:spPr>
          <a:xfrm>
            <a:off x="6713777" y="4324353"/>
            <a:ext cx="4742963" cy="24013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7130711" y="4919604"/>
            <a:ext cx="58701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</a:t>
            </a:r>
          </a:p>
          <a:p>
            <a:pPr algn="ctr"/>
            <a:r>
              <a:rPr lang="ru-RU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</a:t>
            </a:r>
          </a:p>
          <a:p>
            <a:pPr algn="ctr"/>
            <a:r>
              <a:rPr lang="ru-RU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</a:t>
            </a:r>
            <a:endParaRPr lang="ru-RU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2" y="4434434"/>
            <a:ext cx="4362425" cy="2181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117" y="1408156"/>
            <a:ext cx="5164448" cy="2582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4" name="Группа 13"/>
          <p:cNvGrpSpPr/>
          <p:nvPr/>
        </p:nvGrpSpPr>
        <p:grpSpPr>
          <a:xfrm rot="17853032">
            <a:off x="10349755" y="935018"/>
            <a:ext cx="1820034" cy="533020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86932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с одним вырезанным углом 15"/>
          <p:cNvSpPr/>
          <p:nvPr/>
        </p:nvSpPr>
        <p:spPr>
          <a:xfrm>
            <a:off x="-185059" y="247685"/>
            <a:ext cx="12885059" cy="816427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 rot="17853032">
            <a:off x="10349755" y="935018"/>
            <a:ext cx="1820034" cy="533020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11820" y="284398"/>
            <a:ext cx="11680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Упражнение «Колесо баланса»</a:t>
            </a:r>
          </a:p>
        </p:txBody>
      </p:sp>
      <p:pic>
        <p:nvPicPr>
          <p:cNvPr id="15" name="Рисунок 3" descr="https://psy-files.ru/wp-content/uploads/6/9/5/695adda2ddf28f7e4384b88e2cb6ca4c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86" r="45703" b="13650"/>
          <a:stretch/>
        </p:blipFill>
        <p:spPr bwMode="auto">
          <a:xfrm>
            <a:off x="4954104" y="1064112"/>
            <a:ext cx="5403841" cy="56939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75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одним вырезанным углом 5"/>
          <p:cNvSpPr/>
          <p:nvPr/>
        </p:nvSpPr>
        <p:spPr>
          <a:xfrm>
            <a:off x="-185055" y="1338945"/>
            <a:ext cx="11538857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-185059" y="247685"/>
            <a:ext cx="12885059" cy="816427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 rot="17853032">
            <a:off x="10349755" y="935018"/>
            <a:ext cx="1820034" cy="533020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11820" y="284398"/>
            <a:ext cx="11680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Упражнение </a:t>
            </a:r>
            <a:r>
              <a:rPr lang="ru-RU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«Мусорное ведро»</a:t>
            </a:r>
            <a:endParaRPr lang="ru-RU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1223" y="1383346"/>
            <a:ext cx="1075636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Цель: освобождение от негативных </a:t>
            </a:r>
            <a:r>
              <a:rPr lang="ru-RU" sz="2800" b="1" dirty="0" smtClean="0">
                <a:solidFill>
                  <a:srgbClr val="002060"/>
                </a:solidFill>
              </a:rPr>
              <a:t>эмоций.</a:t>
            </a:r>
          </a:p>
          <a:p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 </a:t>
            </a: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листах бумаги напишите ваши негативные чувства: «я обижаюсь на…», «я сержусь на…», и тому 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подобное. </a:t>
            </a:r>
          </a:p>
          <a:p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После </a:t>
            </a: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этого необходимо 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их </a:t>
            </a:r>
          </a:p>
          <a:p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разорвать на </a:t>
            </a: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мелкие кусочки </a:t>
            </a:r>
            <a:endParaRPr lang="ru-RU" sz="2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 выбросить </a:t>
            </a: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 ведро.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1897" y="4103998"/>
            <a:ext cx="2920105" cy="25794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5069" t="31297" r="32798" b="20942"/>
          <a:stretch/>
        </p:blipFill>
        <p:spPr>
          <a:xfrm>
            <a:off x="5584371" y="4536289"/>
            <a:ext cx="3372596" cy="22177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5001" t="11520" r="30070" b="5457"/>
          <a:stretch/>
        </p:blipFill>
        <p:spPr>
          <a:xfrm>
            <a:off x="581168" y="4536289"/>
            <a:ext cx="4171465" cy="22491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533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одним вырезанным углом 5"/>
          <p:cNvSpPr/>
          <p:nvPr/>
        </p:nvSpPr>
        <p:spPr>
          <a:xfrm>
            <a:off x="-185055" y="1338945"/>
            <a:ext cx="11538857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-185059" y="247685"/>
            <a:ext cx="12885059" cy="816427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 rot="17853032">
            <a:off x="10349755" y="935018"/>
            <a:ext cx="1820034" cy="533020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59618" y="285565"/>
            <a:ext cx="9027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Упражнение «Удовольствие»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6384" y="1497412"/>
            <a:ext cx="101178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Цель: </a:t>
            </a:r>
            <a:r>
              <a:rPr lang="ru-RU" sz="2800" b="1" dirty="0" smtClean="0">
                <a:solidFill>
                  <a:srgbClr val="002060"/>
                </a:solidFill>
              </a:rPr>
              <a:t>осознание </a:t>
            </a:r>
            <a:r>
              <a:rPr lang="ru-RU" sz="2800" b="1" dirty="0">
                <a:solidFill>
                  <a:srgbClr val="002060"/>
                </a:solidFill>
              </a:rPr>
              <a:t>имеющихся внутри </a:t>
            </a:r>
            <a:r>
              <a:rPr lang="ru-RU" sz="2800" b="1" dirty="0" smtClean="0">
                <a:solidFill>
                  <a:srgbClr val="002060"/>
                </a:solidFill>
              </a:rPr>
              <a:t>ресурсов.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для </a:t>
            </a:r>
            <a:r>
              <a:rPr lang="ru-RU" sz="2800" b="1" dirty="0">
                <a:solidFill>
                  <a:srgbClr val="002060"/>
                </a:solidFill>
              </a:rPr>
              <a:t>восстановления </a:t>
            </a:r>
            <a:r>
              <a:rPr lang="ru-RU" sz="2800" b="1" dirty="0" smtClean="0">
                <a:solidFill>
                  <a:srgbClr val="002060"/>
                </a:solidFill>
              </a:rPr>
              <a:t>сил.</a:t>
            </a:r>
          </a:p>
          <a:p>
            <a:endParaRPr lang="ru-RU" sz="2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Необходимо написать </a:t>
            </a:r>
          </a:p>
          <a:p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 </a:t>
            </a: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видов повседневной деятельности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</a:p>
          <a:p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которые приносят вам удовольствие. </a:t>
            </a:r>
            <a:endParaRPr lang="ru-RU" sz="2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 проранжировать </a:t>
            </a:r>
          </a:p>
          <a:p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их </a:t>
            </a: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по степени 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значимости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endParaRPr lang="ru-RU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8" name="Picture 2" descr="https://volkovysk.by/uploaded/thumbnails/5f240f3fbf10d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7751929" y="4119697"/>
            <a:ext cx="4305347" cy="26293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9458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одним вырезанным углом 5"/>
          <p:cNvSpPr/>
          <p:nvPr/>
        </p:nvSpPr>
        <p:spPr>
          <a:xfrm>
            <a:off x="-185055" y="1338945"/>
            <a:ext cx="11538857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-185059" y="247685"/>
            <a:ext cx="12885059" cy="816427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 rot="17853032">
            <a:off x="10349755" y="935018"/>
            <a:ext cx="1820034" cy="533020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57155" y="268079"/>
            <a:ext cx="11634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Внедряем в жизнь аффирмации</a:t>
            </a:r>
          </a:p>
        </p:txBody>
      </p:sp>
      <p:pic>
        <p:nvPicPr>
          <p:cNvPr id="26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1" r="3700" b="6302"/>
          <a:stretch/>
        </p:blipFill>
        <p:spPr bwMode="auto">
          <a:xfrm>
            <a:off x="103360" y="3054784"/>
            <a:ext cx="3424464" cy="1809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3" t="14523" r="8070"/>
          <a:stretch/>
        </p:blipFill>
        <p:spPr>
          <a:xfrm>
            <a:off x="126446" y="1138740"/>
            <a:ext cx="3971977" cy="169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1" t="13210" r="4211" b="17816"/>
          <a:stretch/>
        </p:blipFill>
        <p:spPr>
          <a:xfrm>
            <a:off x="4589392" y="5307429"/>
            <a:ext cx="3336157" cy="12606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9" t="14500" r="6367" b="4408"/>
          <a:stretch/>
        </p:blipFill>
        <p:spPr>
          <a:xfrm>
            <a:off x="7992135" y="5089688"/>
            <a:ext cx="4065143" cy="15885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Рисунок 6" descr="https://sun9-33.userapi.com/sun9-40/impg/O3NSZBz1OnKHFwDVtrT4WHVLnLh4mx5seNalDQ/TWOkbrzMwEw.jpg?size=604x604&amp;quality=96&amp;sign=9289d77eaee415f7b6b6207e814fd1fa&amp;type=albu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6560" b="17075"/>
          <a:stretch/>
        </p:blipFill>
        <p:spPr bwMode="auto">
          <a:xfrm>
            <a:off x="8366165" y="3054784"/>
            <a:ext cx="3691113" cy="1926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5" t="20402" r="5385" b="8266"/>
          <a:stretch/>
        </p:blipFill>
        <p:spPr>
          <a:xfrm>
            <a:off x="7117829" y="1221592"/>
            <a:ext cx="4955971" cy="1672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" t="16394" r="5263"/>
          <a:stretch/>
        </p:blipFill>
        <p:spPr>
          <a:xfrm>
            <a:off x="72642" y="5061581"/>
            <a:ext cx="4427871" cy="1752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4" descr="https://i.pinimg.com/originals/0e/0b/13/0e0b135830d3754fe7f103eaf4004c0e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29" t="21126" r="8597" b="38539"/>
          <a:stretch/>
        </p:blipFill>
        <p:spPr bwMode="auto">
          <a:xfrm>
            <a:off x="4152084" y="1195791"/>
            <a:ext cx="2912083" cy="1232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8" t="26622" r="9335" b="7217"/>
          <a:stretch/>
        </p:blipFill>
        <p:spPr>
          <a:xfrm>
            <a:off x="3711793" y="2969772"/>
            <a:ext cx="4470400" cy="1957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037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с одним вырезанным углом 15"/>
          <p:cNvSpPr/>
          <p:nvPr/>
        </p:nvSpPr>
        <p:spPr>
          <a:xfrm>
            <a:off x="-185059" y="247685"/>
            <a:ext cx="12885059" cy="816427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 rot="14551876">
            <a:off x="10349755" y="935018"/>
            <a:ext cx="1820034" cy="533020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19315" y="301952"/>
            <a:ext cx="9027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Притча о колодце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3" t="19537" r="8940" b="6732"/>
          <a:stretch/>
        </p:blipFill>
        <p:spPr>
          <a:xfrm>
            <a:off x="319315" y="1455529"/>
            <a:ext cx="5601602" cy="38588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469" y="2790160"/>
            <a:ext cx="5819091" cy="39101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4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одним вырезанным углом 5"/>
          <p:cNvSpPr/>
          <p:nvPr/>
        </p:nvSpPr>
        <p:spPr>
          <a:xfrm>
            <a:off x="-185055" y="1338948"/>
            <a:ext cx="11538857" cy="1797991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-185059" y="247685"/>
            <a:ext cx="12885059" cy="816427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 rot="17853032">
            <a:off x="10349755" y="935018"/>
            <a:ext cx="1820034" cy="533020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69454" y="332745"/>
            <a:ext cx="12576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Эмоциональное выгорание</a:t>
            </a:r>
            <a:endParaRPr lang="ru-RU" alt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6247" y="1700851"/>
            <a:ext cx="10901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 - это синдром, развивающийся на фоне хронического стресса, и ведущий к истощению эмоциональных, энергетических и личностных ресурсов работающего человека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5153" y="4438650"/>
            <a:ext cx="3572907" cy="2174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3753" y="3676651"/>
            <a:ext cx="3507439" cy="2178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8489701" y="3184743"/>
            <a:ext cx="3540343" cy="2148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7134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одним вырезанным углом 5"/>
          <p:cNvSpPr/>
          <p:nvPr/>
        </p:nvSpPr>
        <p:spPr>
          <a:xfrm>
            <a:off x="-185055" y="1338945"/>
            <a:ext cx="11538857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-185059" y="247685"/>
            <a:ext cx="12885059" cy="816427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 rot="17853032">
            <a:off x="10349755" y="935018"/>
            <a:ext cx="1820034" cy="533020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4" name="Объект 2"/>
          <p:cNvSpPr txBox="1">
            <a:spLocks/>
          </p:cNvSpPr>
          <p:nvPr/>
        </p:nvSpPr>
        <p:spPr>
          <a:xfrm>
            <a:off x="403247" y="1433365"/>
            <a:ext cx="10361988" cy="46786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None/>
              <a:defRPr/>
            </a:pPr>
            <a:r>
              <a:rPr lang="ru-RU" b="1" dirty="0" smtClean="0">
                <a:solidFill>
                  <a:srgbClr val="002060"/>
                </a:solidFill>
              </a:rPr>
              <a:t>Понятие впервые ввёл американский психиатр </a:t>
            </a:r>
            <a:r>
              <a:rPr lang="ru-RU" b="1" dirty="0" err="1" smtClean="0">
                <a:solidFill>
                  <a:srgbClr val="002060"/>
                </a:solidFill>
              </a:rPr>
              <a:t>Х.Фрейденбергер</a:t>
            </a:r>
            <a:r>
              <a:rPr lang="ru-RU" b="1" dirty="0" smtClean="0">
                <a:solidFill>
                  <a:srgbClr val="002060"/>
                </a:solidFill>
              </a:rPr>
              <a:t> в 1974 году</a:t>
            </a:r>
          </a:p>
          <a:p>
            <a:pPr algn="just">
              <a:buFontTx/>
              <a:buNone/>
              <a:defRPr/>
            </a:pPr>
            <a:r>
              <a:rPr lang="ru-RU" b="1" dirty="0" smtClean="0">
                <a:solidFill>
                  <a:srgbClr val="002060"/>
                </a:solidFill>
              </a:rPr>
              <a:t>Группы риска:</a:t>
            </a:r>
          </a:p>
          <a:p>
            <a:pPr algn="just">
              <a:buFontTx/>
              <a:buNone/>
              <a:defRPr/>
            </a:pPr>
            <a:r>
              <a:rPr lang="ru-RU" b="1" dirty="0" smtClean="0">
                <a:solidFill>
                  <a:srgbClr val="002060"/>
                </a:solidFill>
              </a:rPr>
              <a:t>люди, работающие в системе </a:t>
            </a:r>
            <a:r>
              <a:rPr lang="ru-RU" b="1" i="1" dirty="0" smtClean="0">
                <a:solidFill>
                  <a:srgbClr val="002060"/>
                </a:solidFill>
              </a:rPr>
              <a:t>«человек -человек» :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Врачи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Психологи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Социальные работники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Юристы </a:t>
            </a:r>
          </a:p>
          <a:p>
            <a:pPr algn="just">
              <a:defRPr/>
            </a:pPr>
            <a:endParaRPr lang="ru-RU" b="1" dirty="0" smtClean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011" y="5413100"/>
            <a:ext cx="2561949" cy="1281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613" y="3760893"/>
            <a:ext cx="2565707" cy="1281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38" y="5435227"/>
            <a:ext cx="2569623" cy="1281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84" y="5435227"/>
            <a:ext cx="2563200" cy="1281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929" y="3117653"/>
            <a:ext cx="2565779" cy="1280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269454" y="332745"/>
            <a:ext cx="12576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Эмоциональное выгорание</a:t>
            </a:r>
            <a:endParaRPr lang="ru-RU" alt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50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45" t="14299" r="9709" b="46850"/>
          <a:stretch/>
        </p:blipFill>
        <p:spPr bwMode="auto">
          <a:xfrm>
            <a:off x="6669987" y="1171641"/>
            <a:ext cx="4765618" cy="26810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с одним вырезанным углом 5"/>
          <p:cNvSpPr/>
          <p:nvPr/>
        </p:nvSpPr>
        <p:spPr>
          <a:xfrm>
            <a:off x="-185059" y="247685"/>
            <a:ext cx="12885059" cy="816427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 rot="14623464">
            <a:off x="10349755" y="935018"/>
            <a:ext cx="1820034" cy="533020"/>
            <a:chOff x="1500860" y="5029200"/>
            <a:chExt cx="6938406" cy="1524000"/>
          </a:xfrm>
        </p:grpSpPr>
        <p:sp>
          <p:nvSpPr>
            <p:cNvPr id="8" name="Блок-схема: узел 7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Блок-схема: узел 8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69454" y="332745"/>
            <a:ext cx="12576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Стадии эмоционального выгорания</a:t>
            </a:r>
            <a:endParaRPr lang="ru-RU" alt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5" name="Объект 2"/>
          <p:cNvSpPr>
            <a:spLocks noGrp="1"/>
          </p:cNvSpPr>
          <p:nvPr>
            <p:ph idx="1"/>
          </p:nvPr>
        </p:nvSpPr>
        <p:spPr>
          <a:xfrm>
            <a:off x="634463" y="1249654"/>
            <a:ext cx="5623007" cy="662814"/>
          </a:xfrm>
        </p:spPr>
        <p:txBody>
          <a:bodyPr>
            <a:normAutofit/>
          </a:bodyPr>
          <a:lstStyle/>
          <a:p>
            <a:r>
              <a:rPr lang="ru-RU" alt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НАПРЯЖЕНИЕ</a:t>
            </a:r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r="61154" b="27816"/>
          <a:stretch/>
        </p:blipFill>
        <p:spPr bwMode="auto">
          <a:xfrm>
            <a:off x="427109" y="1730798"/>
            <a:ext cx="4491732" cy="2526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7222571" y="3977750"/>
            <a:ext cx="5623007" cy="662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РЕЗИСТЕНЦИЯ</a:t>
            </a: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427109" y="5506343"/>
            <a:ext cx="5623007" cy="662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ИСТОЩЕНИЕ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158" t="66787" b="864"/>
          <a:stretch/>
        </p:blipFill>
        <p:spPr bwMode="auto">
          <a:xfrm>
            <a:off x="4290252" y="4442505"/>
            <a:ext cx="3934436" cy="22216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86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одним вырезанным углом 3"/>
          <p:cNvSpPr/>
          <p:nvPr/>
        </p:nvSpPr>
        <p:spPr>
          <a:xfrm>
            <a:off x="-185055" y="1338947"/>
            <a:ext cx="12102027" cy="5030321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с одним вырезанным углом 4"/>
          <p:cNvSpPr/>
          <p:nvPr/>
        </p:nvSpPr>
        <p:spPr>
          <a:xfrm>
            <a:off x="-185059" y="247685"/>
            <a:ext cx="12885059" cy="816427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 rot="17853032">
            <a:off x="10349755" y="935018"/>
            <a:ext cx="1820034" cy="533020"/>
            <a:chOff x="1500860" y="5029200"/>
            <a:chExt cx="6938406" cy="1524000"/>
          </a:xfrm>
        </p:grpSpPr>
        <p:sp>
          <p:nvSpPr>
            <p:cNvPr id="7" name="Блок-схема: узел 6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Блок-схема: узел 7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Блок-схема: узел 8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69454" y="332745"/>
            <a:ext cx="12576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Тест на профессиональное выгорание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6247" y="1440062"/>
            <a:ext cx="1161072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1. Меня тяготит педагогическая деятельность.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2</a:t>
            </a:r>
            <a:r>
              <a:rPr lang="ru-RU" sz="2400" b="1" dirty="0" smtClean="0">
                <a:solidFill>
                  <a:srgbClr val="002060"/>
                </a:solidFill>
              </a:rPr>
              <a:t>. У </a:t>
            </a:r>
            <a:r>
              <a:rPr lang="ru-RU" sz="2400" b="1" dirty="0">
                <a:solidFill>
                  <a:srgbClr val="002060"/>
                </a:solidFill>
              </a:rPr>
              <a:t>меня нет желания общаться после работы.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3</a:t>
            </a:r>
            <a:r>
              <a:rPr lang="ru-RU" sz="2400" b="1" dirty="0" smtClean="0">
                <a:solidFill>
                  <a:srgbClr val="002060"/>
                </a:solidFill>
              </a:rPr>
              <a:t>. У </a:t>
            </a:r>
            <a:r>
              <a:rPr lang="ru-RU" sz="2400" b="1" dirty="0">
                <a:solidFill>
                  <a:srgbClr val="002060"/>
                </a:solidFill>
              </a:rPr>
              <a:t>меня в группе есть «плохие» дети.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4. Если есть настроение - проявлю соучастие и сочувствие к ребенку, если нет настроения - не считаю это необходимым.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5. Желая упростить решение профессиональных задач, я могу упростить обязанности, требующие эмоциональных затрат.</a:t>
            </a:r>
          </a:p>
          <a:p>
            <a:r>
              <a:rPr lang="ru-RU" sz="2400" b="1" dirty="0">
                <a:solidFill>
                  <a:schemeClr val="tx2"/>
                </a:solidFill>
              </a:rPr>
              <a:t>Каждый ответ «да»- 3 балла, «иногда»-2 балла, «нет»- 1 балл.</a:t>
            </a: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Ключ:</a:t>
            </a: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5-8 баллов - Вы не подвержены синдрому эмоционального выгорания; </a:t>
            </a: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9-12 баллов - идет формирование профессиональных деформаций в виде эмоционального выгорания; </a:t>
            </a: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13-15 баллов - идет развитие синдрома эмоционального выгорание.</a:t>
            </a:r>
          </a:p>
          <a:p>
            <a:endParaRPr lang="ru-RU" sz="2400" b="1" dirty="0">
              <a:solidFill>
                <a:srgbClr val="002060"/>
              </a:solidFill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90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одним вырезанным углом 5"/>
          <p:cNvSpPr/>
          <p:nvPr/>
        </p:nvSpPr>
        <p:spPr>
          <a:xfrm>
            <a:off x="-185057" y="1232005"/>
            <a:ext cx="11538857" cy="5147974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-185059" y="247685"/>
            <a:ext cx="12885059" cy="816427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 rot="17853032">
            <a:off x="10349755" y="935018"/>
            <a:ext cx="1820034" cy="533020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19314" y="397979"/>
            <a:ext cx="117379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Способы </a:t>
            </a:r>
            <a:r>
              <a:rPr lang="ru-RU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профилактики</a:t>
            </a:r>
            <a:endParaRPr lang="ru-RU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3952" y="1253434"/>
            <a:ext cx="1149376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ru-RU" sz="2400" b="1" dirty="0">
                <a:solidFill>
                  <a:srgbClr val="002060"/>
                </a:solidFill>
              </a:rPr>
              <a:t>• различные движения потягивания и расслабления мышц; </a:t>
            </a:r>
          </a:p>
          <a:p>
            <a:pPr>
              <a:lnSpc>
                <a:spcPts val="3000"/>
              </a:lnSpc>
            </a:pPr>
            <a:r>
              <a:rPr lang="ru-RU" sz="2400" b="1" dirty="0">
                <a:solidFill>
                  <a:srgbClr val="002060"/>
                </a:solidFill>
              </a:rPr>
              <a:t>• посещение бассейна, тренажерного зала, занятия йогой и т.д.; </a:t>
            </a:r>
          </a:p>
          <a:p>
            <a:pPr>
              <a:lnSpc>
                <a:spcPts val="3000"/>
              </a:lnSpc>
            </a:pPr>
            <a:r>
              <a:rPr lang="ru-RU" sz="2400" b="1" dirty="0">
                <a:solidFill>
                  <a:srgbClr val="002060"/>
                </a:solidFill>
              </a:rPr>
              <a:t>• релаксация; </a:t>
            </a:r>
          </a:p>
          <a:p>
            <a:pPr>
              <a:lnSpc>
                <a:spcPts val="3000"/>
              </a:lnSpc>
            </a:pPr>
            <a:r>
              <a:rPr lang="ru-RU" sz="2400" b="1" dirty="0">
                <a:solidFill>
                  <a:srgbClr val="002060"/>
                </a:solidFill>
              </a:rPr>
              <a:t>• длительный сон, вкусная еда, общение с природой и животными, движение, танцы, музыка, баня, сауна, массаж; горячая ванна с пеной; </a:t>
            </a:r>
          </a:p>
          <a:p>
            <a:pPr>
              <a:lnSpc>
                <a:spcPts val="3000"/>
              </a:lnSpc>
            </a:pPr>
            <a:r>
              <a:rPr lang="ru-RU" sz="2400" b="1" dirty="0">
                <a:solidFill>
                  <a:srgbClr val="002060"/>
                </a:solidFill>
              </a:rPr>
              <a:t>• смех, улыбка, юмор; </a:t>
            </a:r>
          </a:p>
          <a:p>
            <a:pPr>
              <a:lnSpc>
                <a:spcPts val="3000"/>
              </a:lnSpc>
            </a:pPr>
            <a:r>
              <a:rPr lang="ru-RU" sz="2400" b="1" dirty="0">
                <a:solidFill>
                  <a:srgbClr val="002060"/>
                </a:solidFill>
              </a:rPr>
              <a:t>• размышления о хорошем и приятном;</a:t>
            </a:r>
          </a:p>
          <a:p>
            <a:pPr>
              <a:lnSpc>
                <a:spcPts val="3000"/>
              </a:lnSpc>
            </a:pPr>
            <a:r>
              <a:rPr lang="ru-RU" sz="2400" b="1" dirty="0">
                <a:solidFill>
                  <a:srgbClr val="002060"/>
                </a:solidFill>
              </a:rPr>
              <a:t> • рассматривание цветов в помещении, пейзажа за окном, фотографий, других приятных или дорогих вещей; </a:t>
            </a:r>
          </a:p>
          <a:p>
            <a:pPr>
              <a:lnSpc>
                <a:spcPts val="3000"/>
              </a:lnSpc>
            </a:pPr>
            <a:r>
              <a:rPr lang="ru-RU" sz="2400" b="1" dirty="0">
                <a:solidFill>
                  <a:srgbClr val="002060"/>
                </a:solidFill>
              </a:rPr>
              <a:t>• общение с искусством;</a:t>
            </a:r>
          </a:p>
          <a:p>
            <a:pPr>
              <a:lnSpc>
                <a:spcPts val="3000"/>
              </a:lnSpc>
            </a:pPr>
            <a:r>
              <a:rPr lang="ru-RU" sz="2400" b="1" dirty="0">
                <a:solidFill>
                  <a:srgbClr val="002060"/>
                </a:solidFill>
              </a:rPr>
              <a:t>• занятие любимым делом - хобби.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528" b="100000" l="0" r="100000">
                        <a14:backgroundMark x1="99063" y1="48889" x2="99063" y2="48889"/>
                        <a14:backgroundMark x1="99688" y1="43889" x2="99688" y2="43889"/>
                        <a14:backgroundMark x1="99792" y1="43056" x2="99792" y2="43056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68"/>
          <a:stretch/>
        </p:blipFill>
        <p:spPr>
          <a:xfrm>
            <a:off x="7492098" y="4981903"/>
            <a:ext cx="4699904" cy="194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3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одним вырезанным углом 5"/>
          <p:cNvSpPr/>
          <p:nvPr/>
        </p:nvSpPr>
        <p:spPr>
          <a:xfrm>
            <a:off x="-185055" y="1338945"/>
            <a:ext cx="11538857" cy="4824052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-185059" y="247685"/>
            <a:ext cx="12885059" cy="816427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 rot="17853032">
            <a:off x="10349755" y="935018"/>
            <a:ext cx="1820034" cy="533020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19315" y="301952"/>
            <a:ext cx="11034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Реакция на стрессовые ситуации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9316" y="1637901"/>
            <a:ext cx="9027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Текст слайда</a:t>
            </a: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95" y="1541652"/>
            <a:ext cx="4851400" cy="2906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0097" t="26840" b="11139"/>
          <a:stretch/>
        </p:blipFill>
        <p:spPr bwMode="auto">
          <a:xfrm>
            <a:off x="9185833" y="2506716"/>
            <a:ext cx="2825985" cy="1765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848" y="1447749"/>
            <a:ext cx="17990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6">
            <a:extLst/>
          </a:blip>
          <a:srcRect t="7836" b="14854"/>
          <a:stretch/>
        </p:blipFill>
        <p:spPr bwMode="auto">
          <a:xfrm>
            <a:off x="5320458" y="4567200"/>
            <a:ext cx="4056543" cy="21154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0587">
            <a:off x="7477112" y="3941814"/>
            <a:ext cx="1055688" cy="109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646217" y="1437945"/>
            <a:ext cx="5893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Мышечный спазм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79729" y="2179400"/>
            <a:ext cx="39061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- </a:t>
            </a:r>
            <a:r>
              <a:rPr lang="ru-RU" sz="2000" b="1" dirty="0">
                <a:solidFill>
                  <a:srgbClr val="002060"/>
                </a:solidFill>
              </a:rPr>
              <a:t>э</a:t>
            </a:r>
            <a:r>
              <a:rPr lang="ru-RU" sz="2000" b="1" dirty="0" smtClean="0">
                <a:solidFill>
                  <a:srgbClr val="002060"/>
                </a:solidFill>
              </a:rPr>
              <a:t>то состояние хронического напряжения мышцы, а чаще группы мышц, ответственных за выражение эмоции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07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одним вырезанным углом 5"/>
          <p:cNvSpPr/>
          <p:nvPr/>
        </p:nvSpPr>
        <p:spPr>
          <a:xfrm>
            <a:off x="-185055" y="1338945"/>
            <a:ext cx="11538857" cy="5348458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-185059" y="247685"/>
            <a:ext cx="12885059" cy="816427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 rot="17853032">
            <a:off x="10349755" y="935018"/>
            <a:ext cx="1820034" cy="533020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19315" y="301952"/>
            <a:ext cx="9027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Упражнение «Лимон»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8021" y="1338947"/>
            <a:ext cx="109128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Цель: управление состоянием мышечного напряжения </a:t>
            </a:r>
            <a:endParaRPr lang="ru-RU" sz="2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и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расслабления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Сядьте удобно: руки свободно положите на колени (ладонями вверх), плечи и голова опущены, глаза закрыты. Мысленно представьте себе, что у вас в правой руке лежит лимон. Начинайте медленно его сжимать до тех пор, пока не почувствуете, что «выжали» весь сок. Расслабьтесь. Запомните свои ощущения. Теперь представьте себе, что лимон находится в левой руке. Повторите упражнение. Вновь расслабьтесь и запомните свои ощущения.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Затем </a:t>
            </a:r>
            <a:r>
              <a:rPr lang="ru-RU" sz="2400" b="1" dirty="0">
                <a:solidFill>
                  <a:srgbClr val="002060"/>
                </a:solidFill>
              </a:rPr>
              <a:t>выполните упражнение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одновременно </a:t>
            </a:r>
            <a:r>
              <a:rPr lang="ru-RU" sz="2400" b="1" dirty="0">
                <a:solidFill>
                  <a:srgbClr val="002060"/>
                </a:solidFill>
              </a:rPr>
              <a:t>двумя руками.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Расслабьтесь</a:t>
            </a:r>
            <a:r>
              <a:rPr lang="ru-RU" sz="2400" b="1" dirty="0">
                <a:solidFill>
                  <a:srgbClr val="002060"/>
                </a:solidFill>
              </a:rPr>
              <a:t>. Насладитесь состоянием покоя. </a:t>
            </a:r>
          </a:p>
        </p:txBody>
      </p:sp>
      <p:pic>
        <p:nvPicPr>
          <p:cNvPr id="18" name="Рисунок 17" descr="https://legkovmeste.ru/wp-content/uploads/2017/10/vyzhimayut-sok-s-polovinki-limona.jpg"/>
          <p:cNvPicPr/>
          <p:nvPr/>
        </p:nvPicPr>
        <p:blipFill rotWithShape="1">
          <a:blip r:embed="rId2" cstate="print">
            <a:extLst/>
          </a:blip>
          <a:srcRect r="25633"/>
          <a:stretch/>
        </p:blipFill>
        <p:spPr bwMode="auto">
          <a:xfrm>
            <a:off x="8963784" y="5129162"/>
            <a:ext cx="3093493" cy="16437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8068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с одним вырезанным углом 21"/>
          <p:cNvSpPr/>
          <p:nvPr/>
        </p:nvSpPr>
        <p:spPr>
          <a:xfrm>
            <a:off x="-185055" y="1338945"/>
            <a:ext cx="11538857" cy="5348458"/>
          </a:xfrm>
          <a:prstGeom prst="snip1Rect">
            <a:avLst>
              <a:gd name="adj" fmla="val 8665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-185059" y="247685"/>
            <a:ext cx="12885059" cy="816427"/>
          </a:xfrm>
          <a:prstGeom prst="snip1Rect">
            <a:avLst>
              <a:gd name="adj" fmla="val 41998"/>
            </a:avLst>
          </a:prstGeom>
          <a:solidFill>
            <a:schemeClr val="lt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 rot="17853032">
            <a:off x="10349755" y="935018"/>
            <a:ext cx="1820034" cy="533020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19315" y="301952"/>
            <a:ext cx="9027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Упражнение «Сосулька»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0609" y="1397541"/>
            <a:ext cx="109015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Цель: управление состоянием мышечного напряжения и расслабления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Встаньте, закройте глаза, руки поднимите вверх. Представьте, что вы — сосулька. Напрягите все мышцы вашего тела. Запомните эти ощущения.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Замрите </a:t>
            </a:r>
            <a:r>
              <a:rPr lang="ru-RU" sz="2400" b="1" dirty="0">
                <a:solidFill>
                  <a:srgbClr val="002060"/>
                </a:solidFill>
              </a:rPr>
              <a:t>в этой позе на 1–2 минуты. Затем представьте, что под действием солнечного тепла вы начинаете медленно таять.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Расслабляйте </a:t>
            </a:r>
            <a:r>
              <a:rPr lang="ru-RU" sz="2400" b="1" dirty="0">
                <a:solidFill>
                  <a:srgbClr val="002060"/>
                </a:solidFill>
              </a:rPr>
              <a:t>постепенно кисти рук,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затем </a:t>
            </a:r>
            <a:r>
              <a:rPr lang="ru-RU" sz="2400" b="1" dirty="0">
                <a:solidFill>
                  <a:srgbClr val="002060"/>
                </a:solidFill>
              </a:rPr>
              <a:t>мышцы плеч, шеи, корпуса, ног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и </a:t>
            </a:r>
            <a:r>
              <a:rPr lang="ru-RU" sz="2400" b="1" dirty="0">
                <a:solidFill>
                  <a:srgbClr val="002060"/>
                </a:solidFill>
              </a:rPr>
              <a:t>т.д.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Запомните </a:t>
            </a:r>
            <a:r>
              <a:rPr lang="ru-RU" sz="2400" b="1" dirty="0">
                <a:solidFill>
                  <a:srgbClr val="002060"/>
                </a:solidFill>
              </a:rPr>
              <a:t>ощущения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в </a:t>
            </a:r>
            <a:r>
              <a:rPr lang="ru-RU" sz="2400" b="1" dirty="0">
                <a:solidFill>
                  <a:srgbClr val="002060"/>
                </a:solidFill>
              </a:rPr>
              <a:t>состоянии расслабления. 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4120" y="4094330"/>
            <a:ext cx="4013597" cy="2603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4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NatureIllustration_16x9_TP103431353.potx" id="{8A6F2D2F-6FDF-40AD-A2FC-E20AC28411A7}" vid="{0B84DAD3-D477-4488-8A04-91C293FC61C2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167F96A-C2ED-4D5B-8EFB-A18C6982D3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Цветная презентация, посвященная природе, представленная в альбомной ориентации (широкоэкранный формат)</Template>
  <TotalTime>0</TotalTime>
  <Words>453</Words>
  <Application>Microsoft Office PowerPoint</Application>
  <PresentationFormat>Произвольный</PresentationFormat>
  <Paragraphs>101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Nature Illustration 16x9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2016-02-15T18:30:57Z</dcterms:created>
  <dcterms:modified xsi:type="dcterms:W3CDTF">2023-05-24T20:09:46Z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TC034313779991</vt:lpwstr>
  </property>
</Properties>
</file>