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5"/>
  </p:handoutMasterIdLst>
  <p:sldIdLst>
    <p:sldId id="279" r:id="rId2"/>
    <p:sldId id="282" r:id="rId3"/>
    <p:sldId id="271" r:id="rId4"/>
    <p:sldId id="264" r:id="rId5"/>
    <p:sldId id="266" r:id="rId6"/>
    <p:sldId id="283" r:id="rId7"/>
    <p:sldId id="286" r:id="rId8"/>
    <p:sldId id="285" r:id="rId9"/>
    <p:sldId id="287" r:id="rId10"/>
    <p:sldId id="280" r:id="rId11"/>
    <p:sldId id="263" r:id="rId12"/>
    <p:sldId id="269" r:id="rId13"/>
    <p:sldId id="268" r:id="rId14"/>
    <p:sldId id="270" r:id="rId15"/>
    <p:sldId id="256" r:id="rId16"/>
    <p:sldId id="274" r:id="rId17"/>
    <p:sldId id="275" r:id="rId18"/>
    <p:sldId id="273" r:id="rId19"/>
    <p:sldId id="277" r:id="rId20"/>
    <p:sldId id="276" r:id="rId21"/>
    <p:sldId id="272" r:id="rId22"/>
    <p:sldId id="278"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42C7C62C-6075-426B-B9CE-B65FA7FF71B9}">
          <p14:sldIdLst>
            <p14:sldId id="279"/>
            <p14:sldId id="271"/>
            <p14:sldId id="272"/>
            <p14:sldId id="264"/>
            <p14:sldId id="266"/>
            <p14:sldId id="263"/>
            <p14:sldId id="280"/>
            <p14:sldId id="269"/>
            <p14:sldId id="268"/>
            <p14:sldId id="270"/>
            <p14:sldId id="256"/>
            <p14:sldId id="274"/>
            <p14:sldId id="275"/>
            <p14:sldId id="273"/>
            <p14:sldId id="277"/>
            <p14:sldId id="276"/>
            <p14:sldId id="278"/>
            <p14:sldId id="28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1"/>
    <a:srgbClr val="C6D4DF"/>
    <a:srgbClr val="3A5896"/>
    <a:srgbClr val="F3F0ED"/>
    <a:srgbClr val="E1DAD2"/>
    <a:srgbClr val="FEFEFE"/>
    <a:srgbClr val="C1C9CD"/>
    <a:srgbClr val="7C96A3"/>
    <a:srgbClr val="FFFFFF"/>
    <a:srgbClr val="00337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varScale="1">
        <p:scale>
          <a:sx n="73" d="100"/>
          <a:sy n="73" d="100"/>
        </p:scale>
        <p:origin x="-1278" y="-102"/>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2952"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DD1C9-4BB6-422A-8F34-C157EA500BD9}" type="datetimeFigureOut">
              <a:rPr lang="en-US" smtClean="0"/>
              <a:pPr/>
              <a:t>3/17/2021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A997E4-EE34-411C-9FF1-22B934EF5337}" type="slidenum">
              <a:rPr lang="en-US" smtClean="0"/>
              <a:pPr/>
              <a:t>‹#›</a:t>
            </a:fld>
            <a:endParaRPr lang="en-US"/>
          </a:p>
        </p:txBody>
      </p:sp>
    </p:spTree>
    <p:extLst>
      <p:ext uri="{BB962C8B-B14F-4D97-AF65-F5344CB8AC3E}">
        <p14:creationId xmlns="" xmlns:p14="http://schemas.microsoft.com/office/powerpoint/2010/main" val="21274113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pPr/>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2750845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pPr/>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71272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pPr/>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338258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pPr/>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53009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BD9794-A4CC-42D0-9A65-24C6B9EF4076}" type="datetimeFigureOut">
              <a:rPr lang="en-US" smtClean="0"/>
              <a:pPr/>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230946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BD9794-A4CC-42D0-9A65-24C6B9EF4076}" type="datetimeFigureOut">
              <a:rPr lang="en-US" smtClean="0"/>
              <a:pPr/>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201875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BD9794-A4CC-42D0-9A65-24C6B9EF4076}" type="datetimeFigureOut">
              <a:rPr lang="en-US" smtClean="0"/>
              <a:pPr/>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26481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BD9794-A4CC-42D0-9A65-24C6B9EF4076}" type="datetimeFigureOut">
              <a:rPr lang="en-US" smtClean="0"/>
              <a:pPr/>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28178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D9794-A4CC-42D0-9A65-24C6B9EF4076}" type="datetimeFigureOut">
              <a:rPr lang="en-US" smtClean="0"/>
              <a:pPr/>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140024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pPr/>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335489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pPr/>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pPr/>
              <a:t>‹#›</a:t>
            </a:fld>
            <a:endParaRPr lang="en-US"/>
          </a:p>
        </p:txBody>
      </p:sp>
    </p:spTree>
    <p:extLst>
      <p:ext uri="{BB962C8B-B14F-4D97-AF65-F5344CB8AC3E}">
        <p14:creationId xmlns="" xmlns:p14="http://schemas.microsoft.com/office/powerpoint/2010/main" val="25086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3429" y="5144"/>
            <a:ext cx="9137141" cy="6852856"/>
          </a:xfrm>
          <a:prstGeom prst="rect">
            <a:avLst/>
          </a:prstGeom>
        </p:spPr>
      </p:pic>
      <p:sp>
        <p:nvSpPr>
          <p:cNvPr id="3" name="Text Placeholder 2"/>
          <p:cNvSpPr>
            <a:spLocks noGrp="1"/>
          </p:cNvSpPr>
          <p:nvPr>
            <p:ph type="body" idx="1"/>
          </p:nvPr>
        </p:nvSpPr>
        <p:spPr>
          <a:xfrm>
            <a:off x="645459" y="1287254"/>
            <a:ext cx="7869890" cy="48897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D9794-A4CC-42D0-9A65-24C6B9EF4076}" type="datetimeFigureOut">
              <a:rPr lang="en-US" smtClean="0"/>
              <a:pPr/>
              <a:t>3/17/2021</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8DF1E-33BB-4377-9A26-35481BA06C7C}" type="slidenum">
              <a:rPr lang="en-US" smtClean="0"/>
              <a:pPr/>
              <a:t>‹#›</a:t>
            </a:fld>
            <a:endParaRPr lang="en-US"/>
          </a:p>
        </p:txBody>
      </p:sp>
      <p:sp>
        <p:nvSpPr>
          <p:cNvPr id="2" name="Title Placeholder 1"/>
          <p:cNvSpPr>
            <a:spLocks noGrp="1"/>
          </p:cNvSpPr>
          <p:nvPr>
            <p:ph type="title"/>
          </p:nvPr>
        </p:nvSpPr>
        <p:spPr>
          <a:xfrm>
            <a:off x="628651" y="163208"/>
            <a:ext cx="7886698" cy="998742"/>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 xmlns:p14="http://schemas.microsoft.com/office/powerpoint/2010/main" val="122332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33EDB55-BAAB-49D5-80F6-1CECA3DBB3F1}"/>
              </a:ext>
            </a:extLst>
          </p:cNvPr>
          <p:cNvSpPr>
            <a:spLocks noGrp="1"/>
          </p:cNvSpPr>
          <p:nvPr>
            <p:ph type="title"/>
          </p:nvPr>
        </p:nvSpPr>
        <p:spPr>
          <a:xfrm>
            <a:off x="2583510" y="2508069"/>
            <a:ext cx="6016334" cy="1358536"/>
          </a:xfrm>
        </p:spPr>
        <p:txBody>
          <a:bodyPr>
            <a:noAutofit/>
          </a:bodyPr>
          <a:lstStyle/>
          <a:p>
            <a:pPr algn="ctr"/>
            <a:r>
              <a:rPr lang="ru-RU" sz="3200" b="1" dirty="0">
                <a:solidFill>
                  <a:srgbClr val="7030A0"/>
                </a:solidFill>
              </a:rPr>
              <a:t>Мастер-класс для </a:t>
            </a:r>
            <a:r>
              <a:rPr lang="ru-RU" sz="3200" b="1" dirty="0" smtClean="0">
                <a:solidFill>
                  <a:srgbClr val="7030A0"/>
                </a:solidFill>
              </a:rPr>
              <a:t>педагогов</a:t>
            </a:r>
            <a:r>
              <a:rPr lang="ru-RU" sz="3200" b="1" dirty="0" smtClean="0">
                <a:solidFill>
                  <a:srgbClr val="7030A0"/>
                </a:solidFill>
              </a:rPr>
              <a:t> </a:t>
            </a:r>
            <a:r>
              <a:rPr lang="ru-RU" sz="3200" b="1" dirty="0" smtClean="0">
                <a:solidFill>
                  <a:srgbClr val="7030A0"/>
                </a:solidFill>
              </a:rPr>
              <a:t/>
            </a:r>
            <a:br>
              <a:rPr lang="ru-RU" sz="3200" b="1" dirty="0" smtClean="0">
                <a:solidFill>
                  <a:srgbClr val="7030A0"/>
                </a:solidFill>
              </a:rPr>
            </a:br>
            <a:r>
              <a:rPr lang="ru-RU" sz="3200" b="1" dirty="0" smtClean="0">
                <a:solidFill>
                  <a:srgbClr val="7030A0"/>
                </a:solidFill>
              </a:rPr>
              <a:t>по </a:t>
            </a:r>
            <a:r>
              <a:rPr lang="ru-RU" sz="3200" b="1" dirty="0">
                <a:solidFill>
                  <a:srgbClr val="7030A0"/>
                </a:solidFill>
              </a:rPr>
              <a:t>теме </a:t>
            </a:r>
            <a:r>
              <a:rPr lang="ru-RU" sz="3200" b="1" dirty="0" smtClean="0">
                <a:solidFill>
                  <a:srgbClr val="7030A0"/>
                </a:solidFill>
              </a:rPr>
              <a:t/>
            </a:r>
            <a:br>
              <a:rPr lang="ru-RU" sz="3200" b="1" dirty="0" smtClean="0">
                <a:solidFill>
                  <a:srgbClr val="7030A0"/>
                </a:solidFill>
              </a:rPr>
            </a:br>
            <a:r>
              <a:rPr lang="ru-RU" sz="2000" dirty="0" smtClean="0">
                <a:solidFill>
                  <a:schemeClr val="accent5"/>
                </a:solidFill>
              </a:rPr>
              <a:t>«</a:t>
            </a:r>
            <a:r>
              <a:rPr lang="ru-RU" sz="2400" dirty="0" err="1" smtClean="0">
                <a:solidFill>
                  <a:schemeClr val="accent5"/>
                </a:solidFill>
              </a:rPr>
              <a:t>Кинезиология</a:t>
            </a:r>
            <a:r>
              <a:rPr lang="ru-RU" sz="2400" dirty="0" smtClean="0">
                <a:solidFill>
                  <a:schemeClr val="accent5"/>
                </a:solidFill>
              </a:rPr>
              <a:t> </a:t>
            </a:r>
            <a:r>
              <a:rPr lang="ru-RU" sz="2400" dirty="0" smtClean="0">
                <a:solidFill>
                  <a:schemeClr val="accent5"/>
                </a:solidFill>
              </a:rPr>
              <a:t>как метод коррекции недостатков речевого развития у детей дошкольного возраста с общим недоразвитием </a:t>
            </a:r>
            <a:r>
              <a:rPr lang="ru-RU" sz="2400" dirty="0" smtClean="0">
                <a:solidFill>
                  <a:schemeClr val="accent5"/>
                </a:solidFill>
              </a:rPr>
              <a:t>речи» </a:t>
            </a:r>
            <a:r>
              <a:rPr lang="ru-RU" sz="3200" dirty="0" smtClean="0"/>
              <a:t/>
            </a:r>
            <a:br>
              <a:rPr lang="ru-RU" sz="3200" dirty="0" smtClean="0"/>
            </a:br>
            <a:r>
              <a:rPr lang="en-US" sz="3200" b="1" dirty="0">
                <a:ln/>
                <a:solidFill>
                  <a:srgbClr val="FF0000"/>
                </a:solidFill>
                <a:effectLst>
                  <a:outerShdw blurRad="38100" dist="19050" dir="2700000" algn="tl" rotWithShape="0">
                    <a:schemeClr val="dk1">
                      <a:lumMod val="50000"/>
                      <a:alpha val="40000"/>
                    </a:schemeClr>
                  </a:outerShdw>
                </a:effectLst>
              </a:rPr>
              <a:t/>
            </a:r>
            <a:br>
              <a:rPr lang="en-US" sz="3200" b="1" dirty="0">
                <a:ln/>
                <a:solidFill>
                  <a:srgbClr val="FF0000"/>
                </a:solidFill>
                <a:effectLst>
                  <a:outerShdw blurRad="38100" dist="19050" dir="2700000" algn="tl" rotWithShape="0">
                    <a:schemeClr val="dk1">
                      <a:lumMod val="50000"/>
                      <a:alpha val="40000"/>
                    </a:schemeClr>
                  </a:outerShdw>
                </a:effectLst>
              </a:rPr>
            </a:br>
            <a:endParaRPr lang="ru-RU" sz="3200" dirty="0"/>
          </a:p>
        </p:txBody>
      </p:sp>
      <p:sp>
        <p:nvSpPr>
          <p:cNvPr id="3" name="Объект 2">
            <a:extLst>
              <a:ext uri="{FF2B5EF4-FFF2-40B4-BE49-F238E27FC236}">
                <a16:creationId xmlns="" xmlns:a16="http://schemas.microsoft.com/office/drawing/2014/main" id="{AFEC5C70-6CC0-4859-802F-14EE7DCF2FFC}"/>
              </a:ext>
            </a:extLst>
          </p:cNvPr>
          <p:cNvSpPr>
            <a:spLocks noGrp="1"/>
          </p:cNvSpPr>
          <p:nvPr>
            <p:ph idx="1"/>
          </p:nvPr>
        </p:nvSpPr>
        <p:spPr>
          <a:xfrm>
            <a:off x="5331279" y="4285611"/>
            <a:ext cx="2177884" cy="1184460"/>
          </a:xfrm>
        </p:spPr>
        <p:txBody>
          <a:bodyPr>
            <a:normAutofit fontScale="92500" lnSpcReduction="20000"/>
          </a:bodyPr>
          <a:lstStyle/>
          <a:p>
            <a:pPr marL="0" indent="0">
              <a:buNone/>
            </a:pPr>
            <a:r>
              <a:rPr lang="ru-RU" sz="1600" dirty="0"/>
              <a:t>Автор-составитель:</a:t>
            </a:r>
          </a:p>
          <a:p>
            <a:pPr marL="0" indent="0">
              <a:buNone/>
            </a:pPr>
            <a:r>
              <a:rPr lang="ru-RU" sz="1600" dirty="0"/>
              <a:t>М.Г. Горюнова</a:t>
            </a:r>
          </a:p>
          <a:p>
            <a:pPr marL="0" indent="0">
              <a:buNone/>
            </a:pPr>
            <a:r>
              <a:rPr lang="ru-RU" sz="1600" dirty="0"/>
              <a:t>Педагог-психолог</a:t>
            </a:r>
          </a:p>
          <a:p>
            <a:pPr marL="0" indent="0">
              <a:buNone/>
            </a:pPr>
            <a:r>
              <a:rPr lang="ru-RU" sz="1600" dirty="0"/>
              <a:t>МБДОУ №18</a:t>
            </a:r>
          </a:p>
        </p:txBody>
      </p:sp>
      <p:sp>
        <p:nvSpPr>
          <p:cNvPr id="4" name="Объект 2">
            <a:extLst>
              <a:ext uri="{FF2B5EF4-FFF2-40B4-BE49-F238E27FC236}">
                <a16:creationId xmlns="" xmlns:a16="http://schemas.microsoft.com/office/drawing/2014/main" id="{D2AF1ADF-5562-40AC-949C-6442F1B33189}"/>
              </a:ext>
            </a:extLst>
          </p:cNvPr>
          <p:cNvSpPr txBox="1">
            <a:spLocks/>
          </p:cNvSpPr>
          <p:nvPr/>
        </p:nvSpPr>
        <p:spPr>
          <a:xfrm>
            <a:off x="2158457" y="6054436"/>
            <a:ext cx="4827086" cy="8709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dirty="0"/>
              <a:t>г</a:t>
            </a:r>
            <a:r>
              <a:rPr lang="ru-RU" sz="1600" dirty="0" smtClean="0"/>
              <a:t>. </a:t>
            </a:r>
            <a:r>
              <a:rPr lang="ru-RU" sz="1600" dirty="0"/>
              <a:t>Приморско-Ахтарск</a:t>
            </a:r>
          </a:p>
          <a:p>
            <a:pPr marL="0" indent="0" algn="ctr">
              <a:lnSpc>
                <a:spcPct val="100000"/>
              </a:lnSpc>
              <a:spcBef>
                <a:spcPts val="0"/>
              </a:spcBef>
              <a:buFont typeface="Arial" panose="020B0604020202020204" pitchFamily="34" charset="0"/>
              <a:buNone/>
            </a:pPr>
            <a:r>
              <a:rPr lang="ru-RU" sz="1600" dirty="0"/>
              <a:t>Краснодарский край</a:t>
            </a:r>
          </a:p>
          <a:p>
            <a:pPr marL="0" indent="0" algn="ctr">
              <a:lnSpc>
                <a:spcPct val="100000"/>
              </a:lnSpc>
              <a:spcBef>
                <a:spcPts val="0"/>
              </a:spcBef>
              <a:buFont typeface="Arial" panose="020B0604020202020204" pitchFamily="34" charset="0"/>
              <a:buNone/>
            </a:pPr>
            <a:r>
              <a:rPr lang="ru-RU" sz="1600" dirty="0" smtClean="0"/>
              <a:t>2021 </a:t>
            </a:r>
            <a:r>
              <a:rPr lang="ru-RU" sz="1600" dirty="0"/>
              <a:t>год</a:t>
            </a:r>
          </a:p>
        </p:txBody>
      </p:sp>
      <p:pic>
        <p:nvPicPr>
          <p:cNvPr id="5" name="Рисунок 4" descr="эмблема_МБДОУ№18.jpg">
            <a:extLst>
              <a:ext uri="{FF2B5EF4-FFF2-40B4-BE49-F238E27FC236}">
                <a16:creationId xmlns="" xmlns:a16="http://schemas.microsoft.com/office/drawing/2014/main" id="{F18C567C-1FF0-438B-9EA9-119681E25C65}"/>
              </a:ext>
            </a:extLst>
          </p:cNvPr>
          <p:cNvPicPr>
            <a:picLocks noChangeAspect="1"/>
          </p:cNvPicPr>
          <p:nvPr/>
        </p:nvPicPr>
        <p:blipFill>
          <a:blip r:embed="rId2" cstate="screen"/>
          <a:stretch>
            <a:fillRect/>
          </a:stretch>
        </p:blipFill>
        <p:spPr>
          <a:xfrm>
            <a:off x="126640" y="511686"/>
            <a:ext cx="2387960" cy="2917313"/>
          </a:xfrm>
          <a:prstGeom prst="roundRect">
            <a:avLst/>
          </a:prstGeom>
        </p:spPr>
      </p:pic>
      <p:sp>
        <p:nvSpPr>
          <p:cNvPr id="6" name="Заголовок 1">
            <a:extLst>
              <a:ext uri="{FF2B5EF4-FFF2-40B4-BE49-F238E27FC236}">
                <a16:creationId xmlns="" xmlns:a16="http://schemas.microsoft.com/office/drawing/2014/main" id="{7DC2E321-E0AE-41A9-9523-DADCF2F2B2CE}"/>
              </a:ext>
            </a:extLst>
          </p:cNvPr>
          <p:cNvSpPr txBox="1">
            <a:spLocks/>
          </p:cNvSpPr>
          <p:nvPr/>
        </p:nvSpPr>
        <p:spPr>
          <a:xfrm>
            <a:off x="577403" y="58189"/>
            <a:ext cx="8305246" cy="292875"/>
          </a:xfrm>
          <a:prstGeom prst="rect">
            <a:avLst/>
          </a:prstGeom>
        </p:spPr>
        <p:txBody>
          <a:bodyPr anchor="b">
            <a:normAutofit fontScale="75000" lnSpcReduction="20000"/>
            <a:scene3d>
              <a:camera prst="orthographicFront"/>
              <a:lightRig rig="morning" dir="t"/>
            </a:scene3d>
            <a:sp3d extrusionH="57150" contourW="12700" prstMaterial="matte">
              <a:bevelT w="38100" h="38100"/>
              <a:contourClr>
                <a:srgbClr val="525000"/>
              </a:contourClr>
            </a:sp3d>
          </a:bodyPr>
          <a:lstStyle>
            <a:lvl1pPr algn="ctr" defTabSz="914400" rtl="0" eaLnBrk="1" latinLnBrk="0" hangingPunct="1">
              <a:lnSpc>
                <a:spcPct val="90000"/>
              </a:lnSpc>
              <a:spcBef>
                <a:spcPct val="0"/>
              </a:spcBef>
              <a:buNone/>
              <a:defRPr sz="4400" kern="1200">
                <a:solidFill>
                  <a:srgbClr val="918E00"/>
                </a:solidFill>
                <a:latin typeface="Intro " panose="02000000000000000000" pitchFamily="50" charset="0"/>
                <a:ea typeface="+mj-ea"/>
                <a:cs typeface="+mj-cs"/>
              </a:defRPr>
            </a:lvl1pPr>
          </a:lstStyle>
          <a:p>
            <a:pPr fontAlgn="auto">
              <a:spcAft>
                <a:spcPts val="0"/>
              </a:spcAft>
              <a:defRPr/>
            </a:pPr>
            <a:r>
              <a:rPr lang="ru-RU" sz="2400" i="1" dirty="0">
                <a:solidFill>
                  <a:schemeClr val="tx1"/>
                </a:solidFill>
              </a:rPr>
              <a:t>Муниципальное образование Приморско-Ахтарский район</a:t>
            </a:r>
          </a:p>
        </p:txBody>
      </p:sp>
      <p:sp>
        <p:nvSpPr>
          <p:cNvPr id="7" name="Заголовок 1">
            <a:extLst>
              <a:ext uri="{FF2B5EF4-FFF2-40B4-BE49-F238E27FC236}">
                <a16:creationId xmlns="" xmlns:a16="http://schemas.microsoft.com/office/drawing/2014/main" id="{8715ED3F-E790-4854-B7C9-CC6B488416A1}"/>
              </a:ext>
            </a:extLst>
          </p:cNvPr>
          <p:cNvSpPr txBox="1">
            <a:spLocks/>
          </p:cNvSpPr>
          <p:nvPr/>
        </p:nvSpPr>
        <p:spPr>
          <a:xfrm>
            <a:off x="2240974" y="532297"/>
            <a:ext cx="6835230" cy="106220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n-lt"/>
                <a:ea typeface="+mj-ea"/>
                <a:cs typeface="+mj-cs"/>
              </a:defRPr>
            </a:lvl1pPr>
          </a:lstStyle>
          <a:p>
            <a:pPr algn="ctr">
              <a:defRPr/>
            </a:pPr>
            <a:r>
              <a:rPr lang="ru-RU" sz="2400" dirty="0"/>
              <a:t>Муниципальное бюджетное дошкольное образовательное учреждение детский сад №18 «</a:t>
            </a:r>
            <a:r>
              <a:rPr lang="ru-RU" sz="2400" dirty="0" smtClean="0"/>
              <a:t>Солнышко»</a:t>
            </a:r>
            <a:endParaRPr lang="ru-RU" sz="2400" dirty="0"/>
          </a:p>
        </p:txBody>
      </p:sp>
    </p:spTree>
    <p:extLst>
      <p:ext uri="{BB962C8B-B14F-4D97-AF65-F5344CB8AC3E}">
        <p14:creationId xmlns="" xmlns:p14="http://schemas.microsoft.com/office/powerpoint/2010/main" val="251391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54A6DB-E9AB-456A-A84E-019E1D49740E}"/>
              </a:ext>
            </a:extLst>
          </p:cNvPr>
          <p:cNvSpPr>
            <a:spLocks noGrp="1"/>
          </p:cNvSpPr>
          <p:nvPr>
            <p:ph type="title"/>
          </p:nvPr>
        </p:nvSpPr>
        <p:spPr/>
        <p:txBody>
          <a:bodyPr>
            <a:normAutofit fontScale="90000"/>
          </a:bodyPr>
          <a:lstStyle/>
          <a:p>
            <a:r>
              <a:rPr lang="ru-RU" b="1" dirty="0" smtClean="0">
                <a:solidFill>
                  <a:srgbClr val="7030A0"/>
                </a:solidFill>
              </a:rPr>
              <a:t>Виды </a:t>
            </a:r>
            <a:r>
              <a:rPr lang="ru-RU" b="1" dirty="0" err="1" smtClean="0">
                <a:solidFill>
                  <a:srgbClr val="7030A0"/>
                </a:solidFill>
              </a:rPr>
              <a:t>кинезиологических</a:t>
            </a:r>
            <a:r>
              <a:rPr lang="ru-RU" b="1" dirty="0" smtClean="0">
                <a:solidFill>
                  <a:srgbClr val="7030A0"/>
                </a:solidFill>
              </a:rPr>
              <a:t> упражнений</a:t>
            </a:r>
            <a:endParaRPr lang="ru-RU" b="1" dirty="0">
              <a:solidFill>
                <a:srgbClr val="7030A0"/>
              </a:solidFill>
            </a:endParaRPr>
          </a:p>
        </p:txBody>
      </p:sp>
      <p:sp>
        <p:nvSpPr>
          <p:cNvPr id="3" name="Объект 2">
            <a:extLst>
              <a:ext uri="{FF2B5EF4-FFF2-40B4-BE49-F238E27FC236}">
                <a16:creationId xmlns="" xmlns:a16="http://schemas.microsoft.com/office/drawing/2014/main" id="{A9886D10-4594-456A-B290-821FD0C554D9}"/>
              </a:ext>
            </a:extLst>
          </p:cNvPr>
          <p:cNvSpPr>
            <a:spLocks noGrp="1"/>
          </p:cNvSpPr>
          <p:nvPr>
            <p:ph idx="1"/>
          </p:nvPr>
        </p:nvSpPr>
        <p:spPr/>
        <p:txBody>
          <a:bodyPr>
            <a:normAutofit fontScale="92500" lnSpcReduction="10000"/>
          </a:bodyPr>
          <a:lstStyle/>
          <a:p>
            <a:pPr lvl="0"/>
            <a:r>
              <a:rPr lang="ru-RU" sz="1800" b="1" dirty="0" smtClean="0"/>
              <a:t>Растяжки</a:t>
            </a:r>
            <a:r>
              <a:rPr lang="ru-RU" sz="1800" dirty="0"/>
              <a:t> нормализуют </a:t>
            </a:r>
            <a:r>
              <a:rPr lang="ru-RU" sz="1800" dirty="0" err="1"/>
              <a:t>гипертонус</a:t>
            </a:r>
            <a:r>
              <a:rPr lang="ru-RU" sz="1800" dirty="0"/>
              <a:t> (неконтролируемое чрезмерное мышечное напряжение) и </a:t>
            </a:r>
            <a:r>
              <a:rPr lang="ru-RU" sz="1800" dirty="0" err="1"/>
              <a:t>гипотонус</a:t>
            </a:r>
            <a:r>
              <a:rPr lang="ru-RU" sz="1800" dirty="0"/>
              <a:t> (неконтролируемая мышечная вялость).</a:t>
            </a:r>
          </a:p>
          <a:p>
            <a:pPr lvl="0"/>
            <a:r>
              <a:rPr lang="ru-RU" sz="1800" b="1" dirty="0" smtClean="0"/>
              <a:t>Дыхательные </a:t>
            </a:r>
            <a:r>
              <a:rPr lang="ru-RU" sz="1800" b="1" dirty="0"/>
              <a:t>упражнения</a:t>
            </a:r>
            <a:r>
              <a:rPr lang="ru-RU" sz="1800" dirty="0"/>
              <a:t> улучшают ритмику организма, развивают самоконтроль и произвольность</a:t>
            </a:r>
            <a:r>
              <a:rPr lang="ru-RU" sz="1800" dirty="0" smtClean="0"/>
              <a:t>.</a:t>
            </a:r>
            <a:endParaRPr lang="ru-RU" sz="2400" dirty="0"/>
          </a:p>
          <a:p>
            <a:r>
              <a:rPr lang="ru-RU" sz="1800" b="1" dirty="0" smtClean="0"/>
              <a:t>Глазодвигательные </a:t>
            </a:r>
            <a:r>
              <a:rPr lang="ru-RU" sz="1800" b="1" dirty="0"/>
              <a:t>упражнения</a:t>
            </a:r>
            <a:r>
              <a:rPr lang="ru-RU" sz="1800" dirty="0"/>
              <a:t> позволяют расширить поле зрения, улучшить восприятие. Однонаправленные и разнонаправленные движения глаз и языка развивают межполушарное взаимодействие и повышают </a:t>
            </a:r>
            <a:r>
              <a:rPr lang="ru-RU" sz="1800" dirty="0" err="1"/>
              <a:t>энергетизацию</a:t>
            </a:r>
            <a:r>
              <a:rPr lang="ru-RU" sz="1800" dirty="0"/>
              <a:t> организма</a:t>
            </a:r>
          </a:p>
          <a:p>
            <a:pPr lvl="0"/>
            <a:r>
              <a:rPr lang="ru-RU" sz="1800" b="1" dirty="0" smtClean="0"/>
              <a:t>Упражнения </a:t>
            </a:r>
            <a:r>
              <a:rPr lang="ru-RU" sz="1800" b="1" dirty="0"/>
              <a:t>для релаксации</a:t>
            </a:r>
            <a:r>
              <a:rPr lang="ru-RU" sz="1800" dirty="0"/>
              <a:t> способствуют расслаблению, снятию напряжения</a:t>
            </a:r>
            <a:r>
              <a:rPr lang="ru-RU" sz="2400" dirty="0"/>
              <a:t>. </a:t>
            </a:r>
          </a:p>
          <a:p>
            <a:r>
              <a:rPr lang="ru-RU" sz="1800" dirty="0" smtClean="0"/>
              <a:t> </a:t>
            </a:r>
            <a:r>
              <a:rPr lang="ru-RU" sz="1800" b="1" dirty="0" smtClean="0">
                <a:solidFill>
                  <a:srgbClr val="FF0000"/>
                </a:solidFill>
              </a:rPr>
              <a:t>Комплекс </a:t>
            </a:r>
            <a:r>
              <a:rPr lang="ru-RU" sz="1800" b="1" dirty="0" err="1" smtClean="0">
                <a:solidFill>
                  <a:srgbClr val="FF0000"/>
                </a:solidFill>
              </a:rPr>
              <a:t>кинезиологических</a:t>
            </a:r>
            <a:r>
              <a:rPr lang="ru-RU" sz="1800" b="1" dirty="0" smtClean="0">
                <a:solidFill>
                  <a:srgbClr val="FF0000"/>
                </a:solidFill>
              </a:rPr>
              <a:t> упражнений для развития мелкой моторики рук </a:t>
            </a:r>
            <a:r>
              <a:rPr lang="ru-RU" sz="1800" dirty="0" smtClean="0"/>
              <a:t>способствуют</a:t>
            </a:r>
            <a:r>
              <a:rPr lang="ru-RU" sz="1800" u="sng" dirty="0" smtClean="0"/>
              <a:t> </a:t>
            </a:r>
            <a:r>
              <a:rPr lang="ru-RU" sz="1800" dirty="0" smtClean="0"/>
              <a:t>развитию межполушарного взаимодействия. Тренировка тонких движений пальцев рук стимулирует общее развитие речи, произвольность внимания и самоконтроль</a:t>
            </a:r>
            <a:r>
              <a:rPr lang="ru-RU" sz="1800" b="1" dirty="0" smtClean="0"/>
              <a:t>, </a:t>
            </a:r>
            <a:r>
              <a:rPr lang="ru-RU" sz="1800" dirty="0" smtClean="0"/>
              <a:t>улучшают мыслительную деятельность.</a:t>
            </a:r>
          </a:p>
          <a:p>
            <a:r>
              <a:rPr lang="ru-RU" sz="1800" b="1" dirty="0" smtClean="0"/>
              <a:t>Телесные упражнения</a:t>
            </a:r>
            <a:r>
              <a:rPr lang="ru-RU" sz="1800" dirty="0"/>
              <a:t> </a:t>
            </a:r>
            <a:r>
              <a:rPr lang="ru-RU" sz="1800" dirty="0" smtClean="0"/>
              <a:t>способствуют развитию </a:t>
            </a:r>
            <a:r>
              <a:rPr lang="ru-RU" sz="1800" dirty="0"/>
              <a:t>межполушарное взаимодействие, снимаются непроизвольные, непреднамеренные движения и мышечные зажимы</a:t>
            </a:r>
            <a:r>
              <a:rPr lang="ru-RU" sz="1600" dirty="0"/>
              <a:t>.</a:t>
            </a:r>
            <a:endParaRPr lang="ru-RU" sz="1600" u="sng" dirty="0" smtClean="0"/>
          </a:p>
          <a:p>
            <a:pPr marL="0" indent="0">
              <a:buNone/>
            </a:pPr>
            <a:endParaRPr lang="ru-RU" sz="1600" b="1" dirty="0"/>
          </a:p>
          <a:p>
            <a:pPr marL="0" indent="0">
              <a:buNone/>
            </a:pPr>
            <a:endParaRPr lang="ru-RU" sz="1600" dirty="0"/>
          </a:p>
          <a:p>
            <a:endParaRPr lang="ru-RU" sz="1600" dirty="0"/>
          </a:p>
          <a:p>
            <a:endParaRPr lang="ru-RU" dirty="0"/>
          </a:p>
          <a:p>
            <a:endParaRPr lang="ru-RU" dirty="0"/>
          </a:p>
        </p:txBody>
      </p:sp>
    </p:spTree>
    <p:extLst>
      <p:ext uri="{BB962C8B-B14F-4D97-AF65-F5344CB8AC3E}">
        <p14:creationId xmlns="" xmlns:p14="http://schemas.microsoft.com/office/powerpoint/2010/main" val="1578962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0"/>
            <a:ext cx="7886698" cy="1161950"/>
          </a:xfrm>
        </p:spPr>
        <p:txBody>
          <a:bodyPr>
            <a:noAutofit/>
          </a:bodyPr>
          <a:lstStyle/>
          <a:p>
            <a:pPr algn="ctr"/>
            <a:r>
              <a:rPr lang="ru-RU" sz="3200" b="1" dirty="0"/>
              <a:t/>
            </a:r>
            <a:br>
              <a:rPr lang="ru-RU" sz="3200" b="1" dirty="0"/>
            </a:br>
            <a:r>
              <a:rPr lang="ru-RU" sz="3200" b="1" dirty="0">
                <a:solidFill>
                  <a:srgbClr val="7030A0"/>
                </a:solidFill>
              </a:rPr>
              <a:t>Использование </a:t>
            </a:r>
            <a:r>
              <a:rPr lang="ru-RU" sz="3200" b="1" dirty="0" err="1" smtClean="0">
                <a:solidFill>
                  <a:srgbClr val="7030A0"/>
                </a:solidFill>
              </a:rPr>
              <a:t>кинезиологических</a:t>
            </a:r>
            <a:r>
              <a:rPr lang="ru-RU" sz="3200" b="1" dirty="0" smtClean="0">
                <a:solidFill>
                  <a:srgbClr val="7030A0"/>
                </a:solidFill>
              </a:rPr>
              <a:t> упражнений </a:t>
            </a:r>
            <a:r>
              <a:rPr lang="ru-RU" sz="3200" b="1" dirty="0">
                <a:solidFill>
                  <a:srgbClr val="7030A0"/>
                </a:solidFill>
              </a:rPr>
              <a:t>позволяет:</a:t>
            </a:r>
            <a:r>
              <a:rPr lang="ru-RU" sz="3200" dirty="0">
                <a:solidFill>
                  <a:srgbClr val="7030A0"/>
                </a:solidFill>
              </a:rPr>
              <a:t/>
            </a:r>
            <a:br>
              <a:rPr lang="ru-RU" sz="3200" dirty="0">
                <a:solidFill>
                  <a:srgbClr val="7030A0"/>
                </a:solidFill>
              </a:rPr>
            </a:br>
            <a:endParaRPr lang="en-US" sz="3200" dirty="0">
              <a:solidFill>
                <a:srgbClr val="7030A0"/>
              </a:solidFill>
            </a:endParaRPr>
          </a:p>
        </p:txBody>
      </p:sp>
      <p:grpSp>
        <p:nvGrpSpPr>
          <p:cNvPr id="37" name="Group 2"/>
          <p:cNvGrpSpPr>
            <a:grpSpLocks/>
          </p:cNvGrpSpPr>
          <p:nvPr/>
        </p:nvGrpSpPr>
        <p:grpSpPr bwMode="auto">
          <a:xfrm>
            <a:off x="805226" y="4202509"/>
            <a:ext cx="5260641" cy="658613"/>
            <a:chOff x="1248" y="1440"/>
            <a:chExt cx="3258" cy="350"/>
          </a:xfrm>
        </p:grpSpPr>
        <p:sp>
          <p:nvSpPr>
            <p:cNvPr id="38" name="Line 3"/>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39" name="Rectangle 4"/>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chemeClr val="bg1"/>
                </a:solidFill>
              </a:endParaRPr>
            </a:p>
          </p:txBody>
        </p:sp>
        <p:sp>
          <p:nvSpPr>
            <p:cNvPr id="40" name="Text Box 5"/>
            <p:cNvSpPr txBox="1">
              <a:spLocks noChangeArrowheads="1"/>
            </p:cNvSpPr>
            <p:nvPr/>
          </p:nvSpPr>
          <p:spPr bwMode="gray">
            <a:xfrm>
              <a:off x="1693" y="1482"/>
              <a:ext cx="2813"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2400" dirty="0"/>
            </a:p>
          </p:txBody>
        </p:sp>
        <p:sp>
          <p:nvSpPr>
            <p:cNvPr id="41" name="Text Box 6"/>
            <p:cNvSpPr txBox="1">
              <a:spLocks noChangeArrowheads="1"/>
            </p:cNvSpPr>
            <p:nvPr/>
          </p:nvSpPr>
          <p:spPr bwMode="gray">
            <a:xfrm>
              <a:off x="1296" y="1454"/>
              <a:ext cx="214"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bg1"/>
                  </a:solidFill>
                </a:rPr>
                <a:t>4</a:t>
              </a:r>
            </a:p>
          </p:txBody>
        </p:sp>
      </p:grpSp>
      <p:grpSp>
        <p:nvGrpSpPr>
          <p:cNvPr id="42" name="Group 7"/>
          <p:cNvGrpSpPr>
            <a:grpSpLocks/>
          </p:cNvGrpSpPr>
          <p:nvPr/>
        </p:nvGrpSpPr>
        <p:grpSpPr bwMode="auto">
          <a:xfrm>
            <a:off x="628651" y="1903977"/>
            <a:ext cx="5486102" cy="483473"/>
            <a:chOff x="1248" y="2030"/>
            <a:chExt cx="3304" cy="350"/>
          </a:xfrm>
        </p:grpSpPr>
        <p:sp>
          <p:nvSpPr>
            <p:cNvPr id="43" name="Line 8"/>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44"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chemeClr val="bg1"/>
                </a:solidFill>
              </a:endParaRPr>
            </a:p>
          </p:txBody>
        </p:sp>
        <p:sp>
          <p:nvSpPr>
            <p:cNvPr id="45" name="Text Box 10"/>
            <p:cNvSpPr txBox="1">
              <a:spLocks noChangeArrowheads="1"/>
            </p:cNvSpPr>
            <p:nvPr/>
          </p:nvSpPr>
          <p:spPr bwMode="gray">
            <a:xfrm>
              <a:off x="1693" y="2072"/>
              <a:ext cx="2859"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2400" dirty="0"/>
            </a:p>
          </p:txBody>
        </p:sp>
        <p:sp>
          <p:nvSpPr>
            <p:cNvPr id="46" name="Text Box 11"/>
            <p:cNvSpPr txBox="1">
              <a:spLocks noChangeArrowheads="1"/>
            </p:cNvSpPr>
            <p:nvPr/>
          </p:nvSpPr>
          <p:spPr bwMode="gray">
            <a:xfrm>
              <a:off x="1296" y="2044"/>
              <a:ext cx="214"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bg1"/>
                  </a:solidFill>
                </a:rPr>
                <a:t>1</a:t>
              </a:r>
            </a:p>
          </p:txBody>
        </p:sp>
      </p:grpSp>
      <p:grpSp>
        <p:nvGrpSpPr>
          <p:cNvPr id="47" name="Group 12"/>
          <p:cNvGrpSpPr>
            <a:grpSpLocks/>
          </p:cNvGrpSpPr>
          <p:nvPr/>
        </p:nvGrpSpPr>
        <p:grpSpPr bwMode="auto">
          <a:xfrm>
            <a:off x="582365" y="2516512"/>
            <a:ext cx="6708726" cy="622037"/>
            <a:chOff x="1248" y="2640"/>
            <a:chExt cx="4045" cy="350"/>
          </a:xfrm>
        </p:grpSpPr>
        <p:sp>
          <p:nvSpPr>
            <p:cNvPr id="48"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49" name="Rectangle 14"/>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chemeClr val="bg1"/>
                </a:solidFill>
              </a:endParaRPr>
            </a:p>
          </p:txBody>
        </p:sp>
        <p:sp>
          <p:nvSpPr>
            <p:cNvPr id="50" name="Text Box 15"/>
            <p:cNvSpPr txBox="1">
              <a:spLocks noChangeArrowheads="1"/>
            </p:cNvSpPr>
            <p:nvPr/>
          </p:nvSpPr>
          <p:spPr bwMode="gray">
            <a:xfrm>
              <a:off x="1693" y="2682"/>
              <a:ext cx="3600"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2400" dirty="0"/>
            </a:p>
          </p:txBody>
        </p:sp>
        <p:sp>
          <p:nvSpPr>
            <p:cNvPr id="51" name="Text Box 16"/>
            <p:cNvSpPr txBox="1">
              <a:spLocks noChangeArrowheads="1"/>
            </p:cNvSpPr>
            <p:nvPr/>
          </p:nvSpPr>
          <p:spPr bwMode="gray">
            <a:xfrm>
              <a:off x="1296" y="2654"/>
              <a:ext cx="214"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bg1"/>
                  </a:solidFill>
                </a:rPr>
                <a:t>2</a:t>
              </a:r>
            </a:p>
          </p:txBody>
        </p:sp>
      </p:grpSp>
      <p:grpSp>
        <p:nvGrpSpPr>
          <p:cNvPr id="52" name="Group 17"/>
          <p:cNvGrpSpPr>
            <a:grpSpLocks/>
          </p:cNvGrpSpPr>
          <p:nvPr/>
        </p:nvGrpSpPr>
        <p:grpSpPr bwMode="auto">
          <a:xfrm>
            <a:off x="708352" y="3343440"/>
            <a:ext cx="5333376" cy="720411"/>
            <a:chOff x="1248" y="3230"/>
            <a:chExt cx="3258" cy="350"/>
          </a:xfrm>
        </p:grpSpPr>
        <p:sp>
          <p:nvSpPr>
            <p:cNvPr id="53" name="Line 18"/>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54" name="Rectangle 19"/>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chemeClr val="bg1"/>
                </a:solidFill>
              </a:endParaRPr>
            </a:p>
          </p:txBody>
        </p:sp>
        <p:sp>
          <p:nvSpPr>
            <p:cNvPr id="55" name="Text Box 20"/>
            <p:cNvSpPr txBox="1">
              <a:spLocks noChangeArrowheads="1"/>
            </p:cNvSpPr>
            <p:nvPr/>
          </p:nvSpPr>
          <p:spPr bwMode="gray">
            <a:xfrm>
              <a:off x="1693" y="3272"/>
              <a:ext cx="2813"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2400" dirty="0"/>
            </a:p>
          </p:txBody>
        </p:sp>
        <p:sp>
          <p:nvSpPr>
            <p:cNvPr id="56" name="Text Box 21"/>
            <p:cNvSpPr txBox="1">
              <a:spLocks noChangeArrowheads="1"/>
            </p:cNvSpPr>
            <p:nvPr/>
          </p:nvSpPr>
          <p:spPr bwMode="gray">
            <a:xfrm>
              <a:off x="1296" y="3244"/>
              <a:ext cx="214"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bg1"/>
                  </a:solidFill>
                </a:rPr>
                <a:t>3</a:t>
              </a:r>
            </a:p>
          </p:txBody>
        </p:sp>
      </p:grpSp>
      <p:grpSp>
        <p:nvGrpSpPr>
          <p:cNvPr id="57" name="Group 22"/>
          <p:cNvGrpSpPr>
            <a:grpSpLocks/>
          </p:cNvGrpSpPr>
          <p:nvPr/>
        </p:nvGrpSpPr>
        <p:grpSpPr bwMode="auto">
          <a:xfrm>
            <a:off x="856207" y="5102137"/>
            <a:ext cx="5118848" cy="613080"/>
            <a:chOff x="1251" y="3052"/>
            <a:chExt cx="3213" cy="528"/>
          </a:xfrm>
        </p:grpSpPr>
        <p:sp>
          <p:nvSpPr>
            <p:cNvPr id="58" name="Line 23"/>
            <p:cNvSpPr>
              <a:spLocks noChangeShapeType="1"/>
            </p:cNvSpPr>
            <p:nvPr/>
          </p:nvSpPr>
          <p:spPr bwMode="gray">
            <a:xfrm>
              <a:off x="1440" y="3580"/>
              <a:ext cx="3024" cy="0"/>
            </a:xfrm>
            <a:prstGeom prst="line">
              <a:avLst/>
            </a:prstGeom>
            <a:noFill/>
            <a:ln w="25400">
              <a:solidFill>
                <a:srgbClr val="969696"/>
              </a:solidFill>
              <a:prstDash val="sysDot"/>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59" name="Rectangle 24"/>
            <p:cNvSpPr>
              <a:spLocks noChangeArrowheads="1"/>
            </p:cNvSpPr>
            <p:nvPr/>
          </p:nvSpPr>
          <p:spPr bwMode="gray">
            <a:xfrm rot="3419336">
              <a:off x="1222" y="3081"/>
              <a:ext cx="411" cy="354"/>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schemeClr val="bg1"/>
                </a:solidFill>
              </a:endParaRPr>
            </a:p>
          </p:txBody>
        </p:sp>
        <p:sp>
          <p:nvSpPr>
            <p:cNvPr id="60" name="Text Box 25"/>
            <p:cNvSpPr txBox="1">
              <a:spLocks noChangeArrowheads="1"/>
            </p:cNvSpPr>
            <p:nvPr/>
          </p:nvSpPr>
          <p:spPr bwMode="gray">
            <a:xfrm>
              <a:off x="2256" y="3272"/>
              <a:ext cx="116"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2400" dirty="0"/>
            </a:p>
          </p:txBody>
        </p:sp>
        <p:sp>
          <p:nvSpPr>
            <p:cNvPr id="61" name="Text Box 26"/>
            <p:cNvSpPr txBox="1">
              <a:spLocks noChangeArrowheads="1"/>
            </p:cNvSpPr>
            <p:nvPr/>
          </p:nvSpPr>
          <p:spPr bwMode="gray">
            <a:xfrm>
              <a:off x="1360" y="3105"/>
              <a:ext cx="212" cy="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a:solidFill>
                    <a:schemeClr val="bg1"/>
                  </a:solidFill>
                </a:rPr>
                <a:t>5</a:t>
              </a:r>
            </a:p>
          </p:txBody>
        </p:sp>
      </p:grpSp>
      <p:sp>
        <p:nvSpPr>
          <p:cNvPr id="5" name="Прямоугольник 4"/>
          <p:cNvSpPr/>
          <p:nvPr/>
        </p:nvSpPr>
        <p:spPr>
          <a:xfrm>
            <a:off x="1576091" y="1950049"/>
            <a:ext cx="6171817" cy="369332"/>
          </a:xfrm>
          <a:prstGeom prst="rect">
            <a:avLst/>
          </a:prstGeom>
        </p:spPr>
        <p:txBody>
          <a:bodyPr wrap="square">
            <a:spAutoFit/>
          </a:bodyPr>
          <a:lstStyle/>
          <a:p>
            <a:pPr lvl="0"/>
            <a:r>
              <a:rPr lang="ru-RU" dirty="0"/>
              <a:t>Повышать концентрацию и умственную работоспособность;</a:t>
            </a:r>
          </a:p>
        </p:txBody>
      </p:sp>
      <p:sp>
        <p:nvSpPr>
          <p:cNvPr id="6" name="Прямоугольник 5"/>
          <p:cNvSpPr/>
          <p:nvPr/>
        </p:nvSpPr>
        <p:spPr>
          <a:xfrm>
            <a:off x="1576091" y="2308354"/>
            <a:ext cx="5583988" cy="646331"/>
          </a:xfrm>
          <a:prstGeom prst="rect">
            <a:avLst/>
          </a:prstGeom>
        </p:spPr>
        <p:txBody>
          <a:bodyPr wrap="square">
            <a:spAutoFit/>
          </a:bodyPr>
          <a:lstStyle/>
          <a:p>
            <a:r>
              <a:rPr lang="ru-RU" dirty="0"/>
              <a:t>синхронизировать работу полушарий </a:t>
            </a:r>
          </a:p>
          <a:p>
            <a:r>
              <a:rPr lang="ru-RU" dirty="0"/>
              <a:t>головного мозга;</a:t>
            </a:r>
          </a:p>
        </p:txBody>
      </p:sp>
      <p:sp>
        <p:nvSpPr>
          <p:cNvPr id="7" name="Прямоугольник 6"/>
          <p:cNvSpPr/>
          <p:nvPr/>
        </p:nvSpPr>
        <p:spPr>
          <a:xfrm>
            <a:off x="1576091" y="2994998"/>
            <a:ext cx="4081760" cy="923330"/>
          </a:xfrm>
          <a:prstGeom prst="rect">
            <a:avLst/>
          </a:prstGeom>
        </p:spPr>
        <p:txBody>
          <a:bodyPr wrap="square">
            <a:spAutoFit/>
          </a:bodyPr>
          <a:lstStyle/>
          <a:p>
            <a:pPr lvl="0"/>
            <a:endParaRPr lang="ru-RU" dirty="0"/>
          </a:p>
          <a:p>
            <a:pPr lvl="0"/>
            <a:r>
              <a:rPr lang="ru-RU" dirty="0"/>
              <a:t>снижать усталость, утомляемость и раздражительность;</a:t>
            </a:r>
          </a:p>
        </p:txBody>
      </p:sp>
      <p:sp>
        <p:nvSpPr>
          <p:cNvPr id="8" name="Прямоугольник 7"/>
          <p:cNvSpPr/>
          <p:nvPr/>
        </p:nvSpPr>
        <p:spPr>
          <a:xfrm>
            <a:off x="1576091" y="4063853"/>
            <a:ext cx="6171819" cy="923330"/>
          </a:xfrm>
          <a:prstGeom prst="rect">
            <a:avLst/>
          </a:prstGeom>
        </p:spPr>
        <p:txBody>
          <a:bodyPr wrap="square">
            <a:spAutoFit/>
          </a:bodyPr>
          <a:lstStyle/>
          <a:p>
            <a:pPr lvl="0"/>
            <a:r>
              <a:rPr lang="ru-RU" dirty="0"/>
              <a:t>стимулировать развитие слуха и речи;</a:t>
            </a:r>
          </a:p>
          <a:p>
            <a:r>
              <a:rPr lang="ru-RU" dirty="0"/>
              <a:t>улучшать внимание, мышление; развивать восприятие, пространственные представления, воображение.</a:t>
            </a:r>
          </a:p>
        </p:txBody>
      </p:sp>
      <p:sp>
        <p:nvSpPr>
          <p:cNvPr id="9" name="Прямоугольник 8"/>
          <p:cNvSpPr/>
          <p:nvPr/>
        </p:nvSpPr>
        <p:spPr>
          <a:xfrm>
            <a:off x="1576090" y="5441820"/>
            <a:ext cx="5004325" cy="369332"/>
          </a:xfrm>
          <a:prstGeom prst="rect">
            <a:avLst/>
          </a:prstGeom>
        </p:spPr>
        <p:txBody>
          <a:bodyPr wrap="square">
            <a:spAutoFit/>
          </a:bodyPr>
          <a:lstStyle/>
          <a:p>
            <a:r>
              <a:rPr lang="ru-RU" dirty="0"/>
              <a:t>улучшать психоэмоциональное состояние.</a:t>
            </a:r>
          </a:p>
        </p:txBody>
      </p:sp>
    </p:spTree>
    <p:extLst>
      <p:ext uri="{BB962C8B-B14F-4D97-AF65-F5344CB8AC3E}">
        <p14:creationId xmlns="" xmlns:p14="http://schemas.microsoft.com/office/powerpoint/2010/main" val="4172410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b="1" dirty="0">
                <a:solidFill>
                  <a:srgbClr val="7030A0"/>
                </a:solidFill>
              </a:rPr>
              <a:t>Чем полезны </a:t>
            </a:r>
            <a:r>
              <a:rPr lang="ru-RU" sz="2800" b="1" dirty="0" smtClean="0">
                <a:solidFill>
                  <a:srgbClr val="7030A0"/>
                </a:solidFill>
              </a:rPr>
              <a:t> </a:t>
            </a:r>
            <a:r>
              <a:rPr lang="ru-RU" sz="2800" b="1" dirty="0" err="1">
                <a:solidFill>
                  <a:srgbClr val="7030A0"/>
                </a:solidFill>
              </a:rPr>
              <a:t>кинезиологические</a:t>
            </a:r>
            <a:r>
              <a:rPr lang="ru-RU" sz="2800" b="1" dirty="0">
                <a:solidFill>
                  <a:srgbClr val="7030A0"/>
                </a:solidFill>
              </a:rPr>
              <a:t> упражнения?</a:t>
            </a:r>
          </a:p>
        </p:txBody>
      </p:sp>
      <p:sp>
        <p:nvSpPr>
          <p:cNvPr id="3" name="Объект 2"/>
          <p:cNvSpPr>
            <a:spLocks noGrp="1"/>
          </p:cNvSpPr>
          <p:nvPr>
            <p:ph idx="1"/>
          </p:nvPr>
        </p:nvSpPr>
        <p:spPr>
          <a:xfrm>
            <a:off x="645459" y="1287254"/>
            <a:ext cx="7665784" cy="4889709"/>
          </a:xfrm>
        </p:spPr>
        <p:txBody>
          <a:bodyPr>
            <a:noAutofit/>
          </a:bodyPr>
          <a:lstStyle/>
          <a:p>
            <a:pPr marL="342900" indent="-342900">
              <a:spcBef>
                <a:spcPct val="20000"/>
              </a:spcBef>
              <a:buFontTx/>
              <a:buBlip>
                <a:blip r:embed="rId2"/>
              </a:buBlip>
              <a:defRPr/>
            </a:pPr>
            <a:r>
              <a:rPr lang="ru-RU" sz="2000" dirty="0"/>
              <a:t>Развивая моторику, мы создаём предпосылки для становления многих психических процессов. Учёными доказано положительное влияние манипуляций рук на функции высшей нервной деятельности, развитие речи, мышления, памяти, внимания, восприятия. Развивающая работа направлена от движения к мышлению, а не            наоборот. </a:t>
            </a:r>
          </a:p>
          <a:p>
            <a:pPr marL="342900" indent="-342900">
              <a:spcBef>
                <a:spcPct val="20000"/>
              </a:spcBef>
              <a:buFontTx/>
              <a:buBlip>
                <a:blip r:embed="rId2"/>
              </a:buBlip>
              <a:defRPr/>
            </a:pPr>
            <a:r>
              <a:rPr lang="ru-RU" sz="2000" b="1" dirty="0">
                <a:solidFill>
                  <a:srgbClr val="FF0000"/>
                </a:solidFill>
              </a:rPr>
              <a:t>Дети, которым удаются изолированные движения пальцев – говорящие дети.</a:t>
            </a:r>
            <a:r>
              <a:rPr lang="ru-RU" sz="2000" dirty="0"/>
              <a:t> </a:t>
            </a:r>
          </a:p>
          <a:p>
            <a:pPr marL="342900" indent="-342900">
              <a:spcBef>
                <a:spcPct val="20000"/>
              </a:spcBef>
              <a:buFontTx/>
              <a:buBlip>
                <a:blip r:embed="rId2"/>
              </a:buBlip>
              <a:defRPr/>
            </a:pPr>
            <a:r>
              <a:rPr lang="ru-RU" sz="2000" dirty="0"/>
              <a:t>Занятия гармонизируют работу головного мозга, позволяют выявить скрытые способности ребёнка и расширяют границы его возможностей.  </a:t>
            </a:r>
          </a:p>
          <a:p>
            <a:pPr marL="0" indent="0">
              <a:spcBef>
                <a:spcPct val="20000"/>
              </a:spcBef>
              <a:buNone/>
              <a:defRPr/>
            </a:pPr>
            <a:r>
              <a:rPr lang="ru-RU" sz="2000" dirty="0"/>
              <a:t>     </a:t>
            </a:r>
          </a:p>
          <a:p>
            <a:pPr marL="0" indent="0" algn="ctr">
              <a:spcBef>
                <a:spcPct val="20000"/>
              </a:spcBef>
              <a:buNone/>
              <a:defRPr/>
            </a:pPr>
            <a:r>
              <a:rPr lang="ru-RU" sz="2000" dirty="0"/>
              <a:t>    </a:t>
            </a:r>
            <a:r>
              <a:rPr lang="ru-RU" sz="3600" b="1" dirty="0">
                <a:solidFill>
                  <a:srgbClr val="FF0000"/>
                </a:solidFill>
              </a:rPr>
              <a:t>!</a:t>
            </a:r>
            <a:r>
              <a:rPr lang="ru-RU" sz="2400" dirty="0"/>
              <a:t> </a:t>
            </a:r>
            <a:r>
              <a:rPr lang="ru-RU" sz="2000" dirty="0"/>
              <a:t>Чем интенсивнее </a:t>
            </a:r>
            <a:r>
              <a:rPr lang="ru-RU" sz="2000" dirty="0" err="1"/>
              <a:t>кинезиологическая</a:t>
            </a:r>
            <a:r>
              <a:rPr lang="ru-RU" sz="2000" dirty="0"/>
              <a:t> тренировка, тем              значительнее положительные изменения.</a:t>
            </a:r>
            <a:endParaRPr lang="ru-RU" sz="2000" b="1" i="1" dirty="0"/>
          </a:p>
          <a:p>
            <a:pPr algn="ctr"/>
            <a:endParaRPr lang="ru-RU" sz="2000" dirty="0"/>
          </a:p>
        </p:txBody>
      </p:sp>
    </p:spTree>
    <p:extLst>
      <p:ext uri="{BB962C8B-B14F-4D97-AF65-F5344CB8AC3E}">
        <p14:creationId xmlns="" xmlns:p14="http://schemas.microsoft.com/office/powerpoint/2010/main" val="667845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r"/>
            <a:r>
              <a:rPr lang="ru-RU" altLang="ru-RU" sz="2400" b="1" dirty="0">
                <a:solidFill>
                  <a:srgbClr val="C00000"/>
                </a:solidFill>
              </a:rPr>
              <a:t/>
            </a:r>
            <a:br>
              <a:rPr lang="ru-RU" altLang="ru-RU" sz="2400" b="1" dirty="0">
                <a:solidFill>
                  <a:srgbClr val="C00000"/>
                </a:solidFill>
              </a:rPr>
            </a:br>
            <a:r>
              <a:rPr lang="ru-RU" altLang="ru-RU" sz="2400" b="1" dirty="0">
                <a:solidFill>
                  <a:srgbClr val="C00000"/>
                </a:solidFill>
              </a:rPr>
              <a:t/>
            </a:r>
            <a:br>
              <a:rPr lang="ru-RU" altLang="ru-RU" sz="2400" b="1" dirty="0">
                <a:solidFill>
                  <a:srgbClr val="C00000"/>
                </a:solidFill>
              </a:rPr>
            </a:br>
            <a:r>
              <a:rPr lang="ru-RU" altLang="ru-RU" sz="2800" b="1" dirty="0">
                <a:solidFill>
                  <a:srgbClr val="7030A0"/>
                </a:solidFill>
              </a:rPr>
              <a:t>Рука является вышедшим наружу головным                   мозгом.       </a:t>
            </a:r>
            <a:r>
              <a:rPr lang="ru-RU" altLang="ru-RU" sz="2800" b="1" dirty="0"/>
              <a:t>             (</a:t>
            </a:r>
            <a:r>
              <a:rPr lang="ru-RU" altLang="ru-RU" sz="2000" b="1" i="1" dirty="0" err="1"/>
              <a:t>И.Кант</a:t>
            </a:r>
            <a:r>
              <a:rPr lang="ru-RU" altLang="ru-RU" sz="2800" b="1" dirty="0"/>
              <a:t>)</a:t>
            </a:r>
            <a:br>
              <a:rPr lang="ru-RU" altLang="ru-RU" sz="2800" b="1" dirty="0"/>
            </a:br>
            <a:r>
              <a:rPr lang="ru-RU" altLang="ru-RU" sz="2800" b="1" dirty="0"/>
              <a:t>           </a:t>
            </a:r>
            <a:r>
              <a:rPr lang="ru-RU" altLang="ru-RU" sz="2800" dirty="0"/>
              <a:t/>
            </a:r>
            <a:br>
              <a:rPr lang="ru-RU" altLang="ru-RU" sz="2800" dirty="0"/>
            </a:br>
            <a:endParaRPr lang="ru-RU" sz="2400" dirty="0"/>
          </a:p>
        </p:txBody>
      </p:sp>
      <p:pic>
        <p:nvPicPr>
          <p:cNvPr id="4" name="Содержимое 3" descr="биологически активных точек для похудения"/>
          <p:cNvPicPr>
            <a:picLocks noGrp="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857251" y="914400"/>
            <a:ext cx="5494563" cy="58537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00881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600" b="1" dirty="0"/>
              <a:t/>
            </a:r>
            <a:br>
              <a:rPr lang="ru-RU" sz="3600" b="1" dirty="0"/>
            </a:br>
            <a:r>
              <a:rPr lang="ru-RU" sz="3600" b="1" dirty="0">
                <a:solidFill>
                  <a:srgbClr val="7030A0"/>
                </a:solidFill>
              </a:rPr>
              <a:t>Условия успешного выполнения </a:t>
            </a:r>
            <a:r>
              <a:rPr lang="ru-RU" sz="3600" b="1" dirty="0" err="1">
                <a:solidFill>
                  <a:srgbClr val="7030A0"/>
                </a:solidFill>
              </a:rPr>
              <a:t>кинезиологических</a:t>
            </a:r>
            <a:r>
              <a:rPr lang="ru-RU" sz="3600" b="1" dirty="0">
                <a:solidFill>
                  <a:srgbClr val="7030A0"/>
                </a:solidFill>
              </a:rPr>
              <a:t> упражнений</a:t>
            </a:r>
            <a:r>
              <a:rPr lang="ru-RU" dirty="0"/>
              <a:t/>
            </a:r>
            <a:br>
              <a:rPr lang="ru-RU" dirty="0"/>
            </a:br>
            <a:endParaRPr lang="ru-RU" dirty="0"/>
          </a:p>
        </p:txBody>
      </p:sp>
      <p:sp>
        <p:nvSpPr>
          <p:cNvPr id="3" name="Объект 2"/>
          <p:cNvSpPr>
            <a:spLocks noGrp="1"/>
          </p:cNvSpPr>
          <p:nvPr>
            <p:ph idx="1"/>
          </p:nvPr>
        </p:nvSpPr>
        <p:spPr>
          <a:xfrm>
            <a:off x="299095" y="1161950"/>
            <a:ext cx="7869890" cy="4889709"/>
          </a:xfrm>
        </p:spPr>
        <p:txBody>
          <a:bodyPr>
            <a:noAutofit/>
          </a:bodyPr>
          <a:lstStyle/>
          <a:p>
            <a:pPr marL="0" indent="0">
              <a:buNone/>
            </a:pPr>
            <a:r>
              <a:rPr lang="ru-RU" sz="1600" dirty="0"/>
              <a:t> </a:t>
            </a:r>
            <a:r>
              <a:rPr lang="ru-RU" sz="1600" b="1" dirty="0">
                <a:solidFill>
                  <a:srgbClr val="FF0000"/>
                </a:solidFill>
              </a:rPr>
              <a:t>1</a:t>
            </a:r>
            <a:r>
              <a:rPr lang="ru-RU" sz="1600" dirty="0"/>
              <a:t>. Основным условием является точное выполнение движений и приёмов. Педагог (родители) обязан сначала сам освоить все упражнения, а затем уже обучать детей.</a:t>
            </a:r>
          </a:p>
          <a:p>
            <a:pPr marL="0" indent="0">
              <a:buNone/>
            </a:pPr>
            <a:r>
              <a:rPr lang="ru-RU" sz="1600" b="1" dirty="0">
                <a:solidFill>
                  <a:srgbClr val="FF0000"/>
                </a:solidFill>
              </a:rPr>
              <a:t>2. </a:t>
            </a:r>
            <a:r>
              <a:rPr lang="ru-RU" sz="1600" dirty="0"/>
              <a:t>Работа проводится как левой и правой рук поочерёдно, так и согласованная работа обеих рук одновременно.</a:t>
            </a:r>
          </a:p>
          <a:p>
            <a:pPr marL="0" indent="0">
              <a:buNone/>
            </a:pPr>
            <a:r>
              <a:rPr lang="ru-RU" sz="1600" b="1" dirty="0">
                <a:solidFill>
                  <a:srgbClr val="FF0000"/>
                </a:solidFill>
              </a:rPr>
              <a:t>3</a:t>
            </a:r>
            <a:r>
              <a:rPr lang="ru-RU" sz="1600" dirty="0"/>
              <a:t>. Занятия должны проводиться в спокойной, доброжелательной обстановке. </a:t>
            </a:r>
          </a:p>
          <a:p>
            <a:pPr marL="0" indent="0">
              <a:buNone/>
            </a:pPr>
            <a:r>
              <a:rPr lang="ru-RU" sz="1600" b="1" dirty="0">
                <a:solidFill>
                  <a:srgbClr val="FF0000"/>
                </a:solidFill>
              </a:rPr>
              <a:t>4.</a:t>
            </a:r>
            <a:r>
              <a:rPr lang="ru-RU" sz="1600" dirty="0"/>
              <a:t> Заниматься необходимо ежедневно. Длительность занятий по одному комплексу упражнений - 45-60 дней.</a:t>
            </a:r>
          </a:p>
          <a:p>
            <a:pPr marL="0" indent="0">
              <a:buNone/>
            </a:pPr>
            <a:r>
              <a:rPr lang="ru-RU" sz="1600" b="1" dirty="0">
                <a:solidFill>
                  <a:srgbClr val="FF0000"/>
                </a:solidFill>
              </a:rPr>
              <a:t>5. </a:t>
            </a:r>
            <a:r>
              <a:rPr lang="ru-RU" sz="1600" dirty="0"/>
              <a:t>Кинезиологические упражнения с младшими дошкольниками необходимо выполнять в медленном темпе от 3 до 5 раз сначала одной рукой, затем другой, а в завершение — двумя руками вместе. Указания ребенку должны быть спокойными, доброжелательными и четкими.</a:t>
            </a:r>
          </a:p>
          <a:p>
            <a:pPr marL="0" indent="0">
              <a:buNone/>
            </a:pPr>
            <a:r>
              <a:rPr lang="ru-RU" sz="1600" b="1" dirty="0">
                <a:solidFill>
                  <a:srgbClr val="FF0000"/>
                </a:solidFill>
              </a:rPr>
              <a:t>6.</a:t>
            </a:r>
            <a:r>
              <a:rPr lang="ru-RU" sz="1600" dirty="0"/>
              <a:t> Продолжительность занятий с детьми среднего и старшего возраста — 10–15 мин. Периодичность — ежедневно. Время занятий — утро, день. Все упражнения педагог должен выполнять вместе с детьми, постепенно от занятия к занятию увеличивая время и сложность</a:t>
            </a:r>
          </a:p>
          <a:p>
            <a:pPr marL="0" indent="0">
              <a:buNone/>
            </a:pPr>
            <a:r>
              <a:rPr lang="ru-RU" sz="1600" dirty="0"/>
              <a:t>                        </a:t>
            </a:r>
            <a:endParaRPr lang="ru-RU" sz="1600" b="1" dirty="0">
              <a:solidFill>
                <a:srgbClr val="7030A0"/>
              </a:solidFill>
            </a:endParaRPr>
          </a:p>
          <a:p>
            <a:pPr marL="0" indent="0" algn="ctr">
              <a:buNone/>
            </a:pPr>
            <a:r>
              <a:rPr lang="ru-RU" sz="1600" b="1" dirty="0">
                <a:solidFill>
                  <a:srgbClr val="7030A0"/>
                </a:solidFill>
              </a:rPr>
              <a:t>Для постепенного усложнения упражнений можно использовать:</a:t>
            </a:r>
          </a:p>
          <a:p>
            <a:pPr>
              <a:buFont typeface="Wingdings" panose="05000000000000000000" pitchFamily="2" charset="2"/>
              <a:buChar char="ü"/>
            </a:pPr>
            <a:r>
              <a:rPr lang="ru-RU" sz="1600" dirty="0"/>
              <a:t>ускорение темпа выполнения;</a:t>
            </a:r>
          </a:p>
          <a:p>
            <a:pPr>
              <a:buFont typeface="Wingdings" panose="05000000000000000000" pitchFamily="2" charset="2"/>
              <a:buChar char="ü"/>
            </a:pPr>
            <a:r>
              <a:rPr lang="ru-RU" sz="1600" dirty="0"/>
              <a:t>выполнение с легко прикушенным языком и закрытыми глазами (исключение речевого и зрительного контроля);</a:t>
            </a:r>
          </a:p>
          <a:p>
            <a:pPr marL="0" indent="0">
              <a:buNone/>
            </a:pPr>
            <a:endParaRPr lang="ru-RU" sz="1600" dirty="0"/>
          </a:p>
        </p:txBody>
      </p:sp>
    </p:spTree>
    <p:extLst>
      <p:ext uri="{BB962C8B-B14F-4D97-AF65-F5344CB8AC3E}">
        <p14:creationId xmlns="" xmlns:p14="http://schemas.microsoft.com/office/powerpoint/2010/main" val="3558650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487479"/>
            <a:ext cx="9144000" cy="1953201"/>
          </a:xfrm>
          <a:prstGeom prst="rect">
            <a:avLst/>
          </a:prstGeom>
          <a:gradFill flip="none" rotWithShape="1">
            <a:gsLst>
              <a:gs pos="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a:noFill/>
          <a:ln>
            <a:noFill/>
          </a:ln>
        </p:spPr>
      </p:pic>
      <p:sp>
        <p:nvSpPr>
          <p:cNvPr id="19" name="Title 1"/>
          <p:cNvSpPr txBox="1">
            <a:spLocks/>
          </p:cNvSpPr>
          <p:nvPr/>
        </p:nvSpPr>
        <p:spPr>
          <a:xfrm>
            <a:off x="-80820" y="374073"/>
            <a:ext cx="4807942" cy="43122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000" b="1" dirty="0">
                <a:ln/>
                <a:solidFill>
                  <a:srgbClr val="FF0000"/>
                </a:solidFill>
                <a:effectLst>
                  <a:outerShdw blurRad="38100" dist="19050" dir="2700000" algn="tl" rotWithShape="0">
                    <a:schemeClr val="dk1">
                      <a:lumMod val="50000"/>
                      <a:alpha val="40000"/>
                    </a:schemeClr>
                  </a:outerShdw>
                </a:effectLst>
                <a:latin typeface="+mn-lt"/>
              </a:rPr>
              <a:t>Комплекс </a:t>
            </a:r>
            <a:r>
              <a:rPr lang="ru-RU" sz="4000" b="1" dirty="0" err="1" smtClean="0">
                <a:ln/>
                <a:solidFill>
                  <a:srgbClr val="FF0000"/>
                </a:solidFill>
                <a:effectLst>
                  <a:outerShdw blurRad="38100" dist="19050" dir="2700000" algn="tl" rotWithShape="0">
                    <a:schemeClr val="dk1">
                      <a:lumMod val="50000"/>
                      <a:alpha val="40000"/>
                    </a:schemeClr>
                  </a:outerShdw>
                </a:effectLst>
                <a:latin typeface="+mn-lt"/>
              </a:rPr>
              <a:t>кинезиологических</a:t>
            </a:r>
            <a:r>
              <a:rPr lang="ru-RU" sz="4000" b="1" dirty="0" smtClean="0">
                <a:ln/>
                <a:solidFill>
                  <a:srgbClr val="FF0000"/>
                </a:solidFill>
                <a:effectLst>
                  <a:outerShdw blurRad="38100" dist="19050" dir="2700000" algn="tl" rotWithShape="0">
                    <a:schemeClr val="dk1">
                      <a:lumMod val="50000"/>
                      <a:alpha val="40000"/>
                    </a:schemeClr>
                  </a:outerShdw>
                </a:effectLst>
                <a:latin typeface="+mn-lt"/>
              </a:rPr>
              <a:t> упражнений для развития мелкой моторики рук </a:t>
            </a:r>
            <a:r>
              <a:rPr lang="ru-RU" sz="4000" b="1" dirty="0" smtClean="0">
                <a:ln/>
                <a:solidFill>
                  <a:srgbClr val="7030A0"/>
                </a:solidFill>
                <a:effectLst>
                  <a:outerShdw blurRad="38100" dist="19050" dir="2700000" algn="tl" rotWithShape="0">
                    <a:schemeClr val="dk1">
                      <a:lumMod val="50000"/>
                      <a:alpha val="40000"/>
                    </a:schemeClr>
                  </a:outerShdw>
                </a:effectLst>
                <a:latin typeface="+mn-lt"/>
              </a:rPr>
              <a:t>(комплекс № 1)</a:t>
            </a:r>
            <a:endParaRPr lang="en-US" sz="4000" b="1" dirty="0">
              <a:ln/>
              <a:solidFill>
                <a:srgbClr val="7030A0"/>
              </a:solidFill>
              <a:effectLst>
                <a:outerShdw blurRad="38100" dist="19050" dir="2700000" algn="tl" rotWithShape="0">
                  <a:schemeClr val="dk1">
                    <a:lumMod val="50000"/>
                    <a:alpha val="40000"/>
                  </a:schemeClr>
                </a:outerShdw>
              </a:effectLst>
              <a:latin typeface="+mn-lt"/>
            </a:endParaRPr>
          </a:p>
        </p:txBody>
      </p:sp>
    </p:spTree>
    <p:extLst>
      <p:ext uri="{BB962C8B-B14F-4D97-AF65-F5344CB8AC3E}">
        <p14:creationId xmlns="" xmlns:p14="http://schemas.microsoft.com/office/powerpoint/2010/main" val="323663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7030A0"/>
                </a:solidFill>
              </a:rPr>
              <a:t>Колечко</a:t>
            </a:r>
          </a:p>
        </p:txBody>
      </p:sp>
      <p:sp>
        <p:nvSpPr>
          <p:cNvPr id="3" name="Объект 2"/>
          <p:cNvSpPr>
            <a:spLocks noGrp="1"/>
          </p:cNvSpPr>
          <p:nvPr>
            <p:ph idx="1"/>
          </p:nvPr>
        </p:nvSpPr>
        <p:spPr>
          <a:xfrm>
            <a:off x="645459" y="1287255"/>
            <a:ext cx="7869890" cy="2988532"/>
          </a:xfrm>
        </p:spPr>
        <p:txBody>
          <a:bodyPr>
            <a:normAutofit lnSpcReduction="10000"/>
          </a:bodyPr>
          <a:lstStyle/>
          <a:p>
            <a:pPr marL="0" indent="0">
              <a:buNone/>
            </a:pPr>
            <a:r>
              <a:rPr lang="ru-RU" sz="2400" i="1" dirty="0"/>
              <a:t>  </a:t>
            </a:r>
            <a:r>
              <a:rPr lang="ru-RU" sz="2400" dirty="0"/>
              <a:t> </a:t>
            </a:r>
            <a:r>
              <a:rPr lang="ru-RU" sz="2000" b="1" dirty="0"/>
              <a:t>Развивается межполушарное взаимодействие, снимаются </a:t>
            </a:r>
            <a:r>
              <a:rPr lang="ru-RU" sz="2000" b="1" dirty="0" err="1"/>
              <a:t>синкинезии</a:t>
            </a:r>
            <a:r>
              <a:rPr lang="ru-RU" sz="2000" b="1" dirty="0"/>
              <a:t> </a:t>
            </a:r>
            <a:r>
              <a:rPr lang="ru-RU" sz="2000" b="1" i="1" dirty="0"/>
              <a:t>(непроизвольные, непреднамеренные движения)</a:t>
            </a:r>
            <a:r>
              <a:rPr lang="ru-RU" sz="2000" b="1" dirty="0"/>
              <a:t> и мышечные зажимы. Тренировка тонких движений пальцев рук стимулирует общее развитие речи.</a:t>
            </a:r>
            <a:endParaRPr lang="ru-RU" sz="2400" i="1" dirty="0"/>
          </a:p>
          <a:p>
            <a:pPr marL="0" indent="0">
              <a:buNone/>
            </a:pPr>
            <a:r>
              <a:rPr lang="ru-RU" sz="2000" i="1" dirty="0"/>
              <a:t>Поочередно и как можно быстрее перебирайте пальцы рук, соединяя в кольцо с большим пальцем последовательно указательный, средний и т.д. проба выполняется в прямом (от указательного пальца к мизинцу) и в обратном (от мизинца к указательному пальцу) порядке. Вначале упражнение выполняется каждой рукой отдельно, затем вместе.</a:t>
            </a:r>
          </a:p>
        </p:txBody>
      </p:sp>
      <p:pic>
        <p:nvPicPr>
          <p:cNvPr id="1026" name="Picture 2" descr="http://zodorov.ru/doshkolenoe-vospitanie/81163_html_cfc803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88642" y="4064020"/>
            <a:ext cx="5834130" cy="279398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31540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7030A0"/>
                </a:solidFill>
              </a:rPr>
              <a:t>Кулак-ребро-ладонь</a:t>
            </a:r>
          </a:p>
        </p:txBody>
      </p:sp>
      <p:sp>
        <p:nvSpPr>
          <p:cNvPr id="3" name="Объект 2"/>
          <p:cNvSpPr>
            <a:spLocks noGrp="1"/>
          </p:cNvSpPr>
          <p:nvPr>
            <p:ph idx="1"/>
          </p:nvPr>
        </p:nvSpPr>
        <p:spPr/>
        <p:txBody>
          <a:bodyPr>
            <a:normAutofit/>
          </a:bodyPr>
          <a:lstStyle/>
          <a:p>
            <a:pPr marL="0" indent="0">
              <a:buNone/>
            </a:pPr>
            <a:r>
              <a:rPr lang="ru-RU" dirty="0"/>
              <a:t> </a:t>
            </a:r>
            <a:r>
              <a:rPr lang="ru-RU" i="1" dirty="0"/>
              <a:t> </a:t>
            </a:r>
            <a:r>
              <a:rPr lang="ru-RU" sz="2000" b="1" dirty="0"/>
              <a:t>Развивает межполушарное взаимодействие (мозолистое тело), произвольность внимания и самоконтроль.</a:t>
            </a:r>
          </a:p>
          <a:p>
            <a:pPr marL="0" indent="0">
              <a:buNone/>
            </a:pPr>
            <a:r>
              <a:rPr lang="ru-RU" sz="2000" i="1" dirty="0"/>
              <a:t>Ребенку показывают три положения руки на плоскости стола, последовательно сменяющих друг </a:t>
            </a:r>
            <a:r>
              <a:rPr lang="ru-RU" sz="2000" i="1" dirty="0" err="1"/>
              <a:t>друга:ладонь</a:t>
            </a:r>
            <a:r>
              <a:rPr lang="ru-RU" sz="2000" i="1" dirty="0"/>
              <a:t> на плоскости, ладонь сжатая в кулак, ладонь ребром на плоскости стола, распрямленная ладонь на плоскости стола. Проба выполняется сначала правой рукой, потом – левой, затем двумя руками вместе. </a:t>
            </a:r>
          </a:p>
          <a:p>
            <a:pPr marL="0" indent="0">
              <a:buNone/>
            </a:pPr>
            <a:r>
              <a:rPr lang="ru-RU" sz="2000" i="1" dirty="0"/>
              <a:t>*При усвоении программы или при затруднениях педагог предлагает ребенку помогать себе командами( «кулак-ребро-ладонь»), произносимыми вслух или про себя.</a:t>
            </a:r>
          </a:p>
          <a:p>
            <a:endParaRPr lang="ru-RU" dirty="0"/>
          </a:p>
        </p:txBody>
      </p:sp>
      <p:pic>
        <p:nvPicPr>
          <p:cNvPr id="4" name="Рисунок 5" descr="Кулак ребро ладонь"/>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09859" y="4494727"/>
            <a:ext cx="4594538" cy="236327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95844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b="1" dirty="0">
                <a:solidFill>
                  <a:srgbClr val="7030A0"/>
                </a:solidFill>
              </a:rPr>
              <a:t>Ухо – нос – хлопок .</a:t>
            </a:r>
            <a:endParaRPr lang="ru-RU" b="1" dirty="0">
              <a:solidFill>
                <a:srgbClr val="7030A0"/>
              </a:solidFill>
            </a:endParaRPr>
          </a:p>
        </p:txBody>
      </p:sp>
      <p:sp>
        <p:nvSpPr>
          <p:cNvPr id="3" name="Объект 2"/>
          <p:cNvSpPr>
            <a:spLocks noGrp="1"/>
          </p:cNvSpPr>
          <p:nvPr>
            <p:ph idx="1"/>
          </p:nvPr>
        </p:nvSpPr>
        <p:spPr/>
        <p:txBody>
          <a:bodyPr/>
          <a:lstStyle/>
          <a:p>
            <a:pPr marL="0" indent="0">
              <a:buNone/>
            </a:pPr>
            <a:r>
              <a:rPr lang="ru-RU" altLang="ru-RU" b="1" dirty="0"/>
              <a:t>Улучшает мыслительную деятельность, повышает стрессоустойчивость, способствует самоконтролю, произвольности деятельности.</a:t>
            </a:r>
          </a:p>
          <a:p>
            <a:pPr marL="0" indent="0">
              <a:buNone/>
            </a:pPr>
            <a:r>
              <a:rPr lang="ru-RU" altLang="ru-RU" i="1" dirty="0"/>
              <a:t>  Левой рукой возьмитесь за кончик носа, а правой рукой – за противоположное ухо. Одновременно отпустите ухо и нос, хлопните в ладоши, поменяйте положение рук с точностью до наоборот. </a:t>
            </a:r>
          </a:p>
          <a:p>
            <a:endParaRPr lang="ru-RU" dirty="0"/>
          </a:p>
        </p:txBody>
      </p:sp>
      <p:pic>
        <p:nvPicPr>
          <p:cNvPr id="4" name="Рисунок 6" descr="межп..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0" y="4495800"/>
            <a:ext cx="4112654"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53874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i="1" dirty="0">
                <a:solidFill>
                  <a:srgbClr val="7030A0"/>
                </a:solidFill>
              </a:rPr>
              <a:t>«Коза-кулак»</a:t>
            </a:r>
            <a:r>
              <a:rPr lang="ru-RU" b="1" dirty="0">
                <a:solidFill>
                  <a:srgbClr val="7030A0"/>
                </a:solidFill>
              </a:rPr>
              <a:t/>
            </a:r>
            <a:br>
              <a:rPr lang="ru-RU" b="1" dirty="0">
                <a:solidFill>
                  <a:srgbClr val="7030A0"/>
                </a:solidFill>
              </a:rPr>
            </a:br>
            <a:endParaRPr lang="ru-RU" b="1" dirty="0">
              <a:solidFill>
                <a:srgbClr val="7030A0"/>
              </a:solidFill>
            </a:endParaRPr>
          </a:p>
        </p:txBody>
      </p:sp>
      <p:sp>
        <p:nvSpPr>
          <p:cNvPr id="3" name="Объект 2"/>
          <p:cNvSpPr>
            <a:spLocks noGrp="1"/>
          </p:cNvSpPr>
          <p:nvPr>
            <p:ph idx="1"/>
          </p:nvPr>
        </p:nvSpPr>
        <p:spPr>
          <a:xfrm>
            <a:off x="645459" y="1287254"/>
            <a:ext cx="7869890" cy="1880949"/>
          </a:xfrm>
        </p:spPr>
        <p:txBody>
          <a:bodyPr/>
          <a:lstStyle/>
          <a:p>
            <a:pPr marL="0" indent="0">
              <a:buNone/>
            </a:pPr>
            <a:endParaRPr lang="ru-RU" b="1" i="1" dirty="0"/>
          </a:p>
          <a:p>
            <a:pPr marL="0" indent="0">
              <a:buNone/>
            </a:pPr>
            <a:endParaRPr lang="ru-RU" b="1" i="1" dirty="0"/>
          </a:p>
          <a:p>
            <a:pPr marL="0" indent="0">
              <a:buNone/>
            </a:pPr>
            <a:endParaRPr lang="ru-RU" dirty="0"/>
          </a:p>
          <a:p>
            <a:pPr marL="0" indent="0">
              <a:buNone/>
            </a:pPr>
            <a:endParaRPr lang="ru-RU" dirty="0"/>
          </a:p>
        </p:txBody>
      </p:sp>
      <p:pic>
        <p:nvPicPr>
          <p:cNvPr id="5" name="Рисунок 4" descr="http://gov.cap.ru/home/13/cpprk/docs/pic/7.gif"/>
          <p:cNvPicPr/>
          <p:nvPr/>
        </p:nvPicPr>
        <p:blipFill>
          <a:blip r:embed="rId2">
            <a:extLst>
              <a:ext uri="{28A0092B-C50C-407E-A947-70E740481C1C}">
                <a14:useLocalDpi xmlns="" xmlns:a14="http://schemas.microsoft.com/office/drawing/2010/main" val="0"/>
              </a:ext>
            </a:extLst>
          </a:blip>
          <a:srcRect/>
          <a:stretch>
            <a:fillRect/>
          </a:stretch>
        </p:blipFill>
        <p:spPr bwMode="auto">
          <a:xfrm>
            <a:off x="335905" y="4714700"/>
            <a:ext cx="3076995" cy="1767339"/>
          </a:xfrm>
          <a:prstGeom prst="rect">
            <a:avLst/>
          </a:prstGeom>
          <a:noFill/>
          <a:ln>
            <a:noFill/>
          </a:ln>
        </p:spPr>
      </p:pic>
      <p:pic>
        <p:nvPicPr>
          <p:cNvPr id="6" name="Рисунок 5" descr="https://ds05.infourok.ru/uploads/ex/0175/000335c4-ef890990/hello_html_m670473c5.jpg"/>
          <p:cNvPicPr/>
          <p:nvPr/>
        </p:nvPicPr>
        <p:blipFill>
          <a:blip r:embed="rId3">
            <a:extLst>
              <a:ext uri="{28A0092B-C50C-407E-A947-70E740481C1C}">
                <a14:useLocalDpi xmlns="" xmlns:a14="http://schemas.microsoft.com/office/drawing/2010/main" val="0"/>
              </a:ext>
            </a:extLst>
          </a:blip>
          <a:srcRect/>
          <a:stretch>
            <a:fillRect/>
          </a:stretch>
        </p:blipFill>
        <p:spPr bwMode="auto">
          <a:xfrm>
            <a:off x="4262906" y="4714700"/>
            <a:ext cx="3061974" cy="1767339"/>
          </a:xfrm>
          <a:prstGeom prst="rect">
            <a:avLst/>
          </a:prstGeom>
          <a:noFill/>
          <a:ln>
            <a:noFill/>
          </a:ln>
        </p:spPr>
      </p:pic>
      <p:sp>
        <p:nvSpPr>
          <p:cNvPr id="7" name="Объект 2"/>
          <p:cNvSpPr txBox="1">
            <a:spLocks/>
          </p:cNvSpPr>
          <p:nvPr/>
        </p:nvSpPr>
        <p:spPr>
          <a:xfrm>
            <a:off x="797859" y="1439654"/>
            <a:ext cx="7869890" cy="188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b="1" i="1"/>
          </a:p>
          <a:p>
            <a:pPr marL="0" indent="0">
              <a:buFont typeface="Arial" panose="020B0604020202020204" pitchFamily="34" charset="0"/>
              <a:buNone/>
            </a:pPr>
            <a:endParaRPr lang="ru-RU" b="1" i="1"/>
          </a:p>
          <a:p>
            <a:pPr marL="0" indent="0">
              <a:buFont typeface="Arial" panose="020B0604020202020204" pitchFamily="34" charset="0"/>
              <a:buNone/>
            </a:pPr>
            <a:endParaRPr lang="ru-RU"/>
          </a:p>
          <a:p>
            <a:pPr marL="0" indent="0">
              <a:buFont typeface="Arial" panose="020B0604020202020204" pitchFamily="34" charset="0"/>
              <a:buNone/>
            </a:pPr>
            <a:endParaRPr lang="ru-RU" dirty="0"/>
          </a:p>
        </p:txBody>
      </p:sp>
      <p:sp>
        <p:nvSpPr>
          <p:cNvPr id="8" name="Объект 2"/>
          <p:cNvSpPr txBox="1">
            <a:spLocks/>
          </p:cNvSpPr>
          <p:nvPr/>
        </p:nvSpPr>
        <p:spPr>
          <a:xfrm>
            <a:off x="950259" y="1592054"/>
            <a:ext cx="7869890" cy="188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b="1" i="1"/>
          </a:p>
          <a:p>
            <a:pPr marL="0" indent="0">
              <a:buFont typeface="Arial" panose="020B0604020202020204" pitchFamily="34" charset="0"/>
              <a:buNone/>
            </a:pPr>
            <a:endParaRPr lang="ru-RU" b="1" i="1"/>
          </a:p>
          <a:p>
            <a:pPr marL="0" indent="0">
              <a:buFont typeface="Arial" panose="020B0604020202020204" pitchFamily="34" charset="0"/>
              <a:buNone/>
            </a:pPr>
            <a:endParaRPr lang="ru-RU"/>
          </a:p>
          <a:p>
            <a:pPr marL="0" indent="0">
              <a:buFont typeface="Arial" panose="020B0604020202020204" pitchFamily="34" charset="0"/>
              <a:buNone/>
            </a:pPr>
            <a:endParaRPr lang="ru-RU" dirty="0"/>
          </a:p>
        </p:txBody>
      </p:sp>
      <p:sp>
        <p:nvSpPr>
          <p:cNvPr id="10" name="Прямоугольник 9"/>
          <p:cNvSpPr/>
          <p:nvPr/>
        </p:nvSpPr>
        <p:spPr>
          <a:xfrm>
            <a:off x="231819" y="708338"/>
            <a:ext cx="7456867" cy="3416320"/>
          </a:xfrm>
          <a:prstGeom prst="rect">
            <a:avLst/>
          </a:prstGeom>
        </p:spPr>
        <p:txBody>
          <a:bodyPr wrap="square">
            <a:spAutoFit/>
          </a:bodyPr>
          <a:lstStyle/>
          <a:p>
            <a:r>
              <a:rPr lang="ru-RU" i="1" dirty="0"/>
              <a:t> </a:t>
            </a:r>
            <a:r>
              <a:rPr lang="ru-RU" sz="2400" b="1" dirty="0"/>
              <a:t>Развивает межполушарное взаимодействие (мозолистое тело), произвольность внимания и самоконтроль.</a:t>
            </a:r>
          </a:p>
          <a:p>
            <a:r>
              <a:rPr lang="ru-RU" sz="2400" dirty="0"/>
              <a:t>  </a:t>
            </a:r>
          </a:p>
          <a:p>
            <a:r>
              <a:rPr lang="ru-RU" sz="2400" dirty="0"/>
              <a:t>Одной рукой делаем «козу» - жест в виде поднятых вверх указательного пальца и мизинца( остальные пальцы прижаты к ладони) , другую руку сжимаем в кулак. Одновременно меняем положение рук «с точностью до наоборот»</a:t>
            </a:r>
          </a:p>
        </p:txBody>
      </p:sp>
    </p:spTree>
    <p:extLst>
      <p:ext uri="{BB962C8B-B14F-4D97-AF65-F5344CB8AC3E}">
        <p14:creationId xmlns="" xmlns:p14="http://schemas.microsoft.com/office/powerpoint/2010/main" val="2238601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solidFill>
                  <a:srgbClr val="7030A0"/>
                </a:solidFill>
              </a:rPr>
              <a:t>Актуальность использования </a:t>
            </a:r>
            <a:r>
              <a:rPr lang="ru-RU" sz="2400" dirty="0" err="1" smtClean="0">
                <a:solidFill>
                  <a:srgbClr val="7030A0"/>
                </a:solidFill>
              </a:rPr>
              <a:t>кинезиологических</a:t>
            </a:r>
            <a:r>
              <a:rPr lang="ru-RU" sz="2400" dirty="0" smtClean="0">
                <a:solidFill>
                  <a:srgbClr val="7030A0"/>
                </a:solidFill>
              </a:rPr>
              <a:t> упражнений в развитии детей дошкольного возраста</a:t>
            </a:r>
            <a:endParaRPr lang="ru-RU" sz="2400" dirty="0">
              <a:solidFill>
                <a:srgbClr val="7030A0"/>
              </a:solidFill>
            </a:endParaRPr>
          </a:p>
        </p:txBody>
      </p:sp>
      <p:sp>
        <p:nvSpPr>
          <p:cNvPr id="3" name="Содержимое 2"/>
          <p:cNvSpPr>
            <a:spLocks noGrp="1"/>
          </p:cNvSpPr>
          <p:nvPr>
            <p:ph idx="1"/>
          </p:nvPr>
        </p:nvSpPr>
        <p:spPr/>
        <p:txBody>
          <a:bodyPr>
            <a:normAutofit fontScale="85000" lnSpcReduction="20000"/>
          </a:bodyPr>
          <a:lstStyle/>
          <a:p>
            <a:pPr>
              <a:buNone/>
            </a:pPr>
            <a:r>
              <a:rPr lang="ru-RU" dirty="0" smtClean="0"/>
              <a:t>       </a:t>
            </a:r>
            <a:r>
              <a:rPr lang="ru-RU" dirty="0" smtClean="0"/>
              <a:t>  </a:t>
            </a:r>
            <a:r>
              <a:rPr lang="ru-RU" dirty="0" smtClean="0"/>
              <a:t>Современный мир меняется стремительно: запросы общества таковы, что ребенок должен быть готов воспринимать большой объем информации, ориентироваться в нем и постараться стать успешным. </a:t>
            </a:r>
            <a:r>
              <a:rPr lang="ru-RU" dirty="0" smtClean="0"/>
              <a:t>В </a:t>
            </a:r>
            <a:r>
              <a:rPr lang="ru-RU" dirty="0" smtClean="0"/>
              <a:t>последнее же время отмечается увеличение количества детей с затруднениями в обучении, различными нарушениями в организме, трудностями в адаптации. Для преодоления имеющихся у них нарушений необходимо проведение комплексной </a:t>
            </a:r>
            <a:r>
              <a:rPr lang="ru-RU" dirty="0" err="1" smtClean="0"/>
              <a:t>психокоррекционной</a:t>
            </a:r>
            <a:r>
              <a:rPr lang="ru-RU" dirty="0" smtClean="0"/>
              <a:t> </a:t>
            </a:r>
            <a:r>
              <a:rPr lang="ru-RU" dirty="0" err="1" smtClean="0"/>
              <a:t>работы.Формой</a:t>
            </a:r>
            <a:r>
              <a:rPr lang="ru-RU" dirty="0" smtClean="0"/>
              <a:t> такой работы может стать </a:t>
            </a:r>
            <a:r>
              <a:rPr lang="ru-RU" dirty="0" err="1" smtClean="0"/>
              <a:t>кинезиология</a:t>
            </a:r>
            <a:r>
              <a:rPr lang="ru-RU" dirty="0" smtClean="0"/>
              <a:t>.</a:t>
            </a:r>
            <a:endParaRPr lang="ru-RU" dirty="0" smtClean="0"/>
          </a:p>
          <a:p>
            <a:pPr>
              <a:buNone/>
            </a:pPr>
            <a:r>
              <a:rPr lang="ru-RU" dirty="0" smtClean="0"/>
              <a:t>      Эта </a:t>
            </a:r>
            <a:r>
              <a:rPr lang="ru-RU" dirty="0" err="1" smtClean="0"/>
              <a:t>здоровьесберегающая</a:t>
            </a:r>
            <a:r>
              <a:rPr lang="ru-RU" dirty="0" smtClean="0"/>
              <a:t> технология </a:t>
            </a:r>
            <a:r>
              <a:rPr lang="ru-RU" dirty="0" smtClean="0"/>
              <a:t>позволяет привнести восстановление работоспособности и продуктивности в непосредственно образовательную деятельность, способствуют развитию важнейших психических функций: памяти, внимания, речи и т.д.</a:t>
            </a:r>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7030A0"/>
                </a:solidFill>
              </a:rPr>
              <a:t>«Зеркальное рисование»</a:t>
            </a:r>
          </a:p>
        </p:txBody>
      </p:sp>
      <p:sp>
        <p:nvSpPr>
          <p:cNvPr id="3" name="Объект 2"/>
          <p:cNvSpPr>
            <a:spLocks noGrp="1"/>
          </p:cNvSpPr>
          <p:nvPr>
            <p:ph idx="1"/>
          </p:nvPr>
        </p:nvSpPr>
        <p:spPr>
          <a:xfrm>
            <a:off x="645459" y="1287254"/>
            <a:ext cx="7869890" cy="2975653"/>
          </a:xfrm>
        </p:spPr>
        <p:txBody>
          <a:bodyPr>
            <a:normAutofit/>
          </a:bodyPr>
          <a:lstStyle/>
          <a:p>
            <a:pPr marL="0" indent="0">
              <a:buNone/>
            </a:pPr>
            <a:r>
              <a:rPr lang="ru-RU" sz="2400" b="1" dirty="0"/>
              <a:t>Способствует улучшению взаимодействия деятельности обоих полушарий головного мозга, заметно увеличивая эффективность работы всего мозга; расслабляет глаза и руки.</a:t>
            </a:r>
          </a:p>
          <a:p>
            <a:pPr marL="0" indent="0">
              <a:buNone/>
            </a:pPr>
            <a:r>
              <a:rPr lang="ru-RU" sz="2400" i="1" dirty="0"/>
              <a:t>Положите на стол чистый лист бумаги. Возьмите в обе руки по карандашу или фломастеру. Начните рисовать одновременно обеими руками зеркально-симметричные рисунки, буквы.</a:t>
            </a:r>
          </a:p>
          <a:p>
            <a:pPr marL="0" indent="0">
              <a:buNone/>
            </a:pPr>
            <a:endParaRPr lang="ru-RU" sz="2400" i="1" dirty="0"/>
          </a:p>
        </p:txBody>
      </p:sp>
      <p:pic>
        <p:nvPicPr>
          <p:cNvPr id="4" name="Рисунок 3" descr="https://ds04.infourok.ru/uploads/ex/0f7e/001237ed-5df19043/hello_html_m4ff2ca8c.jpg"/>
          <p:cNvPicPr/>
          <p:nvPr/>
        </p:nvPicPr>
        <p:blipFill>
          <a:blip r:embed="rId2">
            <a:extLst>
              <a:ext uri="{28A0092B-C50C-407E-A947-70E740481C1C}">
                <a14:useLocalDpi xmlns="" xmlns:a14="http://schemas.microsoft.com/office/drawing/2010/main" val="0"/>
              </a:ext>
            </a:extLst>
          </a:blip>
          <a:srcRect/>
          <a:stretch>
            <a:fillRect/>
          </a:stretch>
        </p:blipFill>
        <p:spPr bwMode="auto">
          <a:xfrm>
            <a:off x="2975019" y="3887898"/>
            <a:ext cx="4185635" cy="2744722"/>
          </a:xfrm>
          <a:prstGeom prst="rect">
            <a:avLst/>
          </a:prstGeom>
          <a:ln>
            <a:noFill/>
          </a:ln>
          <a:effectLst>
            <a:softEdge rad="112500"/>
          </a:effectLst>
        </p:spPr>
      </p:pic>
    </p:spTree>
    <p:extLst>
      <p:ext uri="{BB962C8B-B14F-4D97-AF65-F5344CB8AC3E}">
        <p14:creationId xmlns="" xmlns:p14="http://schemas.microsoft.com/office/powerpoint/2010/main" val="3757416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98742"/>
          </a:xfrm>
        </p:spPr>
        <p:txBody>
          <a:bodyPr>
            <a:noAutofit/>
          </a:bodyPr>
          <a:lstStyle/>
          <a:p>
            <a:r>
              <a:rPr lang="ru-RU" sz="2800" dirty="0" smtClean="0">
                <a:solidFill>
                  <a:srgbClr val="7030A0"/>
                </a:solidFill>
              </a:rPr>
              <a:t>Из опыта работы. </a:t>
            </a:r>
            <a:br>
              <a:rPr lang="ru-RU" sz="2800" dirty="0" smtClean="0">
                <a:solidFill>
                  <a:srgbClr val="7030A0"/>
                </a:solidFill>
              </a:rPr>
            </a:br>
            <a:r>
              <a:rPr lang="ru-RU" sz="2800" dirty="0" smtClean="0">
                <a:solidFill>
                  <a:srgbClr val="7030A0"/>
                </a:solidFill>
              </a:rPr>
              <a:t>Взаимодействие с родителями (</a:t>
            </a:r>
            <a:r>
              <a:rPr lang="ru-RU" sz="2800" dirty="0" err="1" smtClean="0">
                <a:solidFill>
                  <a:srgbClr val="7030A0"/>
                </a:solidFill>
              </a:rPr>
              <a:t>он-лайн</a:t>
            </a:r>
            <a:r>
              <a:rPr lang="ru-RU" sz="2800" dirty="0" smtClean="0">
                <a:solidFill>
                  <a:srgbClr val="7030A0"/>
                </a:solidFill>
              </a:rPr>
              <a:t>). Апрель 2020.</a:t>
            </a:r>
            <a:endParaRPr lang="ru-RU" sz="2800" dirty="0">
              <a:solidFill>
                <a:srgbClr val="7030A0"/>
              </a:solidFill>
            </a:endParaRPr>
          </a:p>
        </p:txBody>
      </p:sp>
      <p:sp>
        <p:nvSpPr>
          <p:cNvPr id="3" name="Объект 2"/>
          <p:cNvSpPr>
            <a:spLocks noGrp="1"/>
          </p:cNvSpPr>
          <p:nvPr>
            <p:ph idx="1"/>
          </p:nvPr>
        </p:nvSpPr>
        <p:spPr>
          <a:xfrm>
            <a:off x="221672" y="984145"/>
            <a:ext cx="8562109" cy="5784048"/>
          </a:xfrm>
        </p:spPr>
        <p:txBody>
          <a:bodyPr>
            <a:normAutofit/>
          </a:bodyPr>
          <a:lstStyle/>
          <a:p>
            <a:pPr marL="0" indent="0">
              <a:buNone/>
            </a:pPr>
            <a:r>
              <a:rPr lang="ru-RU" sz="2500" dirty="0"/>
              <a:t> </a:t>
            </a:r>
            <a:r>
              <a:rPr lang="ru-RU" sz="2400" b="1" dirty="0" smtClean="0"/>
              <a:t>дистанционный  </a:t>
            </a:r>
            <a:r>
              <a:rPr lang="ru-RU" sz="2400" dirty="0"/>
              <a:t>мастер-класс для родителей «</a:t>
            </a:r>
            <a:r>
              <a:rPr lang="ru-RU" sz="2400" i="1" dirty="0"/>
              <a:t>Кинезиология - зарядка для мозга</a:t>
            </a:r>
            <a:r>
              <a:rPr lang="ru-RU" sz="2400" dirty="0"/>
              <a:t>» проводился </a:t>
            </a:r>
            <a:r>
              <a:rPr lang="ru-RU" sz="2400" dirty="0" smtClean="0"/>
              <a:t> </a:t>
            </a:r>
            <a:r>
              <a:rPr lang="ru-RU" sz="2400" dirty="0"/>
              <a:t>в режиме онлайн (передача информации: ознакомление, инструкция выполнения и показ самих упражнений через мессенджер </a:t>
            </a:r>
            <a:r>
              <a:rPr lang="en-US" sz="2400" dirty="0" err="1"/>
              <a:t>WhatsApp</a:t>
            </a:r>
            <a:r>
              <a:rPr lang="ru-RU" sz="2400" dirty="0"/>
              <a:t>).</a:t>
            </a:r>
          </a:p>
          <a:p>
            <a:pPr marL="0" indent="0">
              <a:buNone/>
            </a:pPr>
            <a:r>
              <a:rPr lang="ru-RU" sz="2400" dirty="0"/>
              <a:t>Был создан авторский </a:t>
            </a:r>
            <a:r>
              <a:rPr lang="ru-RU" sz="2400" b="1" dirty="0"/>
              <a:t>видеоролик</a:t>
            </a:r>
            <a:r>
              <a:rPr lang="ru-RU" sz="2400" dirty="0"/>
              <a:t> с подробным объяснением и показом комплекса </a:t>
            </a:r>
            <a:r>
              <a:rPr lang="ru-RU" sz="2400" dirty="0" err="1" smtClean="0"/>
              <a:t>кинзиологических</a:t>
            </a:r>
            <a:r>
              <a:rPr lang="ru-RU" sz="2400" dirty="0" smtClean="0"/>
              <a:t> </a:t>
            </a:r>
            <a:r>
              <a:rPr lang="ru-RU" sz="2400" dirty="0"/>
              <a:t>упражнений </a:t>
            </a:r>
            <a:r>
              <a:rPr lang="ru-RU" sz="2400" i="1" dirty="0" smtClean="0"/>
              <a:t> (</a:t>
            </a:r>
            <a:r>
              <a:rPr lang="ru-RU" sz="2400" i="1" dirty="0" err="1" smtClean="0"/>
              <a:t>кинезиологические</a:t>
            </a:r>
            <a:r>
              <a:rPr lang="ru-RU" sz="2400" i="1" dirty="0" smtClean="0"/>
              <a:t> упражнения для развития мелкой моторики рук, </a:t>
            </a:r>
            <a:r>
              <a:rPr lang="ru-RU" sz="2400" i="1" dirty="0"/>
              <a:t>комплекс 1</a:t>
            </a:r>
            <a:r>
              <a:rPr lang="ru-RU" sz="2400" dirty="0" smtClean="0"/>
              <a:t>), </a:t>
            </a:r>
            <a:r>
              <a:rPr lang="ru-RU" sz="2400" dirty="0"/>
              <a:t>доступных для проведения с детьми в домашних условиях совместно с родителями.</a:t>
            </a:r>
          </a:p>
        </p:txBody>
      </p:sp>
      <p:pic>
        <p:nvPicPr>
          <p:cNvPr id="5" name="VID-20200430-WA0025.mp4">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4122964" y="4147456"/>
            <a:ext cx="3409949" cy="2527664"/>
          </a:xfrm>
          <a:prstGeom prst="rect">
            <a:avLst/>
          </a:prstGeom>
        </p:spPr>
      </p:pic>
    </p:spTree>
    <p:extLst>
      <p:ext uri="{BB962C8B-B14F-4D97-AF65-F5344CB8AC3E}">
        <p14:creationId xmlns="" xmlns:p14="http://schemas.microsoft.com/office/powerpoint/2010/main" val="3464964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744" y="269344"/>
            <a:ext cx="7886698" cy="998742"/>
          </a:xfrm>
        </p:spPr>
        <p:txBody>
          <a:bodyPr>
            <a:normAutofit fontScale="90000"/>
          </a:bodyPr>
          <a:lstStyle/>
          <a:p>
            <a:r>
              <a:rPr lang="ru-RU" altLang="ru-RU" sz="3100" dirty="0">
                <a:solidFill>
                  <a:srgbClr val="7030A0"/>
                </a:solidFill>
              </a:rPr>
              <a:t>«</a:t>
            </a:r>
            <a:r>
              <a:rPr lang="ru-RU" altLang="ru-RU" sz="2700" b="1" dirty="0">
                <a:solidFill>
                  <a:srgbClr val="7030A0"/>
                </a:solidFill>
              </a:rPr>
              <a:t>Движение может заменить лекарство – но ни одно лекарство не заменит движения».                        </a:t>
            </a:r>
            <a:r>
              <a:rPr lang="ru-RU" altLang="ru-RU" sz="2700" dirty="0"/>
              <a:t> (</a:t>
            </a:r>
            <a:r>
              <a:rPr lang="ru-RU" altLang="ru-RU" sz="2200" i="1" dirty="0"/>
              <a:t>Ж. Тассо)</a:t>
            </a:r>
            <a:endParaRPr lang="ru-RU" i="1" dirty="0"/>
          </a:p>
        </p:txBody>
      </p:sp>
      <p:sp>
        <p:nvSpPr>
          <p:cNvPr id="3" name="Объект 2"/>
          <p:cNvSpPr>
            <a:spLocks noGrp="1"/>
          </p:cNvSpPr>
          <p:nvPr>
            <p:ph idx="1"/>
          </p:nvPr>
        </p:nvSpPr>
        <p:spPr/>
        <p:txBody>
          <a:bodyPr>
            <a:normAutofit/>
          </a:bodyPr>
          <a:lstStyle/>
          <a:p>
            <a:pPr marL="0" indent="0">
              <a:buNone/>
            </a:pPr>
            <a:r>
              <a:rPr lang="ru-RU" dirty="0"/>
              <a:t>   </a:t>
            </a:r>
            <a:r>
              <a:rPr lang="ru-RU" sz="2000" dirty="0"/>
              <a:t>Из этого можно сделать вывод, что </a:t>
            </a:r>
            <a:r>
              <a:rPr lang="ru-RU" sz="2000" dirty="0" err="1"/>
              <a:t>кинезиологические</a:t>
            </a:r>
            <a:r>
              <a:rPr lang="ru-RU" sz="2000" dirty="0"/>
              <a:t> упражнения для дошкольников не менее полезны, чем для взрослых. Особенно – для детей, имеющих различные проблемы (расстройства психики, отставание в общем или речевом развитии, </a:t>
            </a:r>
            <a:r>
              <a:rPr lang="ru-RU" sz="2000" dirty="0" err="1"/>
              <a:t>гиперактивность</a:t>
            </a:r>
            <a:r>
              <a:rPr lang="ru-RU" sz="2000" dirty="0"/>
              <a:t> и т. д.).</a:t>
            </a:r>
          </a:p>
          <a:p>
            <a:pPr marL="0" indent="0">
              <a:buNone/>
            </a:pPr>
            <a:r>
              <a:rPr lang="ru-RU" sz="2000" dirty="0"/>
              <a:t> При систематическом выполнении упражнений дети становятся более активными, сообразительными, энергичными, учатся контролировать свои психические процессы (негативное поведение, раздражительность, низкую произвольность, возбудимость), улучшают речевые и двигательные навыки, лучше концентрируются.</a:t>
            </a:r>
          </a:p>
          <a:p>
            <a:pPr marL="0" indent="0">
              <a:buNone/>
            </a:pPr>
            <a:endParaRPr lang="ru-RU" dirty="0"/>
          </a:p>
        </p:txBody>
      </p:sp>
      <p:pic>
        <p:nvPicPr>
          <p:cNvPr id="4" name="Рисунок 3" descr="https://pandia.ru/text/78/597/images/image005_70.jpg"/>
          <p:cNvPicPr/>
          <p:nvPr/>
        </p:nvPicPr>
        <p:blipFill>
          <a:blip r:embed="rId2">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2996293" y="4065814"/>
            <a:ext cx="2800349" cy="2792186"/>
          </a:xfrm>
          <a:prstGeom prst="rect">
            <a:avLst/>
          </a:prstGeom>
          <a:noFill/>
          <a:ln>
            <a:noFill/>
          </a:ln>
        </p:spPr>
      </p:pic>
    </p:spTree>
    <p:extLst>
      <p:ext uri="{BB962C8B-B14F-4D97-AF65-F5344CB8AC3E}">
        <p14:creationId xmlns="" xmlns:p14="http://schemas.microsoft.com/office/powerpoint/2010/main" val="4210851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6000" b="1" dirty="0" smtClean="0">
                <a:solidFill>
                  <a:srgbClr val="FF0000"/>
                </a:solidFill>
              </a:rPr>
              <a:t>Всё в наших руках!</a:t>
            </a:r>
            <a:endParaRPr lang="ru-RU" sz="6000" b="1" dirty="0">
              <a:solidFill>
                <a:srgbClr val="FF0000"/>
              </a:solidFill>
            </a:endParaRPr>
          </a:p>
        </p:txBody>
      </p:sp>
      <p:sp>
        <p:nvSpPr>
          <p:cNvPr id="3" name="Объект 2"/>
          <p:cNvSpPr>
            <a:spLocks noGrp="1"/>
          </p:cNvSpPr>
          <p:nvPr>
            <p:ph idx="1"/>
          </p:nvPr>
        </p:nvSpPr>
        <p:spPr>
          <a:xfrm>
            <a:off x="645459" y="1287255"/>
            <a:ext cx="7869890" cy="2876532"/>
          </a:xfrm>
        </p:spPr>
        <p:txBody>
          <a:bodyPr/>
          <a:lstStyle/>
          <a:p>
            <a:pPr marL="0" indent="0">
              <a:buNone/>
            </a:pPr>
            <a:endParaRPr lang="ru-RU" dirty="0"/>
          </a:p>
        </p:txBody>
      </p:sp>
      <p:pic>
        <p:nvPicPr>
          <p:cNvPr id="1026" name="Picture 2" descr="https://lifeo.ru/wp-content/uploads/kartinka-spasibo-za-vnimanie-dlya-prezentacii-2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1175656"/>
            <a:ext cx="7568293" cy="559253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529791" y="3244334"/>
            <a:ext cx="184731" cy="369332"/>
          </a:xfrm>
          <a:prstGeom prst="rect">
            <a:avLst/>
          </a:prstGeom>
        </p:spPr>
        <p:txBody>
          <a:bodyPr wrap="none">
            <a:spAutoFit/>
          </a:bodyPr>
          <a:lstStyle/>
          <a:p>
            <a:endParaRPr lang="ru-RU" dirty="0"/>
          </a:p>
        </p:txBody>
      </p:sp>
    </p:spTree>
    <p:extLst>
      <p:ext uri="{BB962C8B-B14F-4D97-AF65-F5344CB8AC3E}">
        <p14:creationId xmlns="" xmlns:p14="http://schemas.microsoft.com/office/powerpoint/2010/main" val="2731416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solidFill>
                  <a:srgbClr val="7030A0"/>
                </a:solidFill>
              </a:rPr>
              <a:t>Мастер-класс </a:t>
            </a:r>
          </a:p>
        </p:txBody>
      </p:sp>
      <p:sp>
        <p:nvSpPr>
          <p:cNvPr id="3" name="Объект 2"/>
          <p:cNvSpPr>
            <a:spLocks noGrp="1"/>
          </p:cNvSpPr>
          <p:nvPr>
            <p:ph idx="1"/>
          </p:nvPr>
        </p:nvSpPr>
        <p:spPr/>
        <p:txBody>
          <a:bodyPr>
            <a:normAutofit fontScale="92500" lnSpcReduction="20000"/>
          </a:bodyPr>
          <a:lstStyle/>
          <a:p>
            <a:pPr marL="0" indent="0" fontAlgn="base">
              <a:buNone/>
            </a:pPr>
            <a:r>
              <a:rPr lang="ru-RU" b="1" u="sng" dirty="0">
                <a:solidFill>
                  <a:srgbClr val="FF0000"/>
                </a:solidFill>
              </a:rPr>
              <a:t>  Цель </a:t>
            </a:r>
            <a:r>
              <a:rPr lang="ru-RU" dirty="0"/>
              <a:t>: познакомить </a:t>
            </a:r>
            <a:r>
              <a:rPr lang="ru-RU" dirty="0" smtClean="0"/>
              <a:t>родителей с комплексом  </a:t>
            </a:r>
            <a:r>
              <a:rPr lang="ru-RU" dirty="0" err="1"/>
              <a:t>кинезиологических</a:t>
            </a:r>
            <a:r>
              <a:rPr lang="ru-RU" dirty="0"/>
              <a:t> </a:t>
            </a:r>
            <a:r>
              <a:rPr lang="ru-RU" dirty="0" smtClean="0"/>
              <a:t>упражнений </a:t>
            </a:r>
            <a:r>
              <a:rPr lang="ru-RU" dirty="0"/>
              <a:t>для развития мелкой моторики рук</a:t>
            </a:r>
            <a:r>
              <a:rPr lang="ru-RU" dirty="0" smtClean="0"/>
              <a:t> (комплекс № 1</a:t>
            </a:r>
            <a:r>
              <a:rPr lang="ru-RU" dirty="0"/>
              <a:t>), доступных для проведения с детьми в домашних условиях совместно с родителями. </a:t>
            </a:r>
          </a:p>
          <a:p>
            <a:pPr marL="0" indent="0" fontAlgn="base">
              <a:buNone/>
            </a:pPr>
            <a:r>
              <a:rPr lang="ru-RU" b="1" u="sng" dirty="0">
                <a:solidFill>
                  <a:srgbClr val="FF0000"/>
                </a:solidFill>
              </a:rPr>
              <a:t>Задачи</a:t>
            </a:r>
            <a:r>
              <a:rPr lang="ru-RU" b="1" dirty="0">
                <a:solidFill>
                  <a:srgbClr val="FF0000"/>
                </a:solidFill>
              </a:rPr>
              <a:t>:</a:t>
            </a:r>
          </a:p>
          <a:p>
            <a:pPr marL="514350" indent="-514350" fontAlgn="base">
              <a:buAutoNum type="arabicPeriod"/>
            </a:pPr>
            <a:r>
              <a:rPr lang="ru-RU" dirty="0"/>
              <a:t>познакомить родителей с кинезиологией, как </a:t>
            </a:r>
            <a:r>
              <a:rPr lang="ru-RU" dirty="0" err="1"/>
              <a:t>здоровьесберегающей</a:t>
            </a:r>
            <a:r>
              <a:rPr lang="ru-RU" dirty="0"/>
              <a:t> технологией; </a:t>
            </a:r>
          </a:p>
          <a:p>
            <a:pPr marL="514350" indent="-514350" fontAlgn="base">
              <a:buAutoNum type="arabicPeriod"/>
            </a:pPr>
            <a:r>
              <a:rPr lang="ru-RU" dirty="0"/>
              <a:t>раскрыть требования к выполнению </a:t>
            </a:r>
            <a:r>
              <a:rPr lang="ru-RU" dirty="0" err="1"/>
              <a:t>кинезиологических</a:t>
            </a:r>
            <a:r>
              <a:rPr lang="ru-RU" dirty="0"/>
              <a:t> упражнений;</a:t>
            </a:r>
          </a:p>
          <a:p>
            <a:pPr marL="514350" indent="-514350" fontAlgn="base">
              <a:buAutoNum type="arabicPeriod"/>
            </a:pPr>
            <a:r>
              <a:rPr lang="ru-RU" dirty="0"/>
              <a:t>повысить мотивацию родителей на выполнение со своим ребенком </a:t>
            </a:r>
            <a:r>
              <a:rPr lang="ru-RU" dirty="0" err="1"/>
              <a:t>кинезиологических</a:t>
            </a:r>
            <a:r>
              <a:rPr lang="ru-RU" dirty="0"/>
              <a:t> упражнений;</a:t>
            </a:r>
          </a:p>
          <a:p>
            <a:pPr marL="514350" indent="-514350" fontAlgn="base">
              <a:buAutoNum type="arabicPeriod"/>
            </a:pPr>
            <a:r>
              <a:rPr lang="ru-RU" dirty="0"/>
              <a:t>формировать культуру здорового образа жизни среди семей воспитанников ДОУ.</a:t>
            </a:r>
          </a:p>
          <a:p>
            <a:endParaRPr lang="ru-RU" dirty="0"/>
          </a:p>
        </p:txBody>
      </p:sp>
    </p:spTree>
    <p:extLst>
      <p:ext uri="{BB962C8B-B14F-4D97-AF65-F5344CB8AC3E}">
        <p14:creationId xmlns="" xmlns:p14="http://schemas.microsoft.com/office/powerpoint/2010/main" val="4177585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descr="https://fs-th03.getcourse.ru/fileservice/file/thumbnail/h/a99244e8f0541f77f9004dc2370cd9f1.jpg/s/f1200x/a/27502/sc/107"/>
          <p:cNvPicPr>
            <a:picLocks noGrp="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0" y="0"/>
            <a:ext cx="7521263" cy="6858000"/>
          </a:xfrm>
          <a:prstGeom prst="rect">
            <a:avLst/>
          </a:prstGeom>
          <a:ln>
            <a:noFill/>
          </a:ln>
          <a:effectLst>
            <a:softEdge rad="112500"/>
          </a:effectLst>
        </p:spPr>
      </p:pic>
    </p:spTree>
    <p:extLst>
      <p:ext uri="{BB962C8B-B14F-4D97-AF65-F5344CB8AC3E}">
        <p14:creationId xmlns="" xmlns:p14="http://schemas.microsoft.com/office/powerpoint/2010/main" val="116276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descr="https://fs-th02.getcourse.ru/fileservice/file/thumbnail/h/55c5536aac157972fc0542b3f35ad294.jpg/s/f1200x/a/27502/sc/95"/>
          <p:cNvPicPr>
            <a:picLocks noGrp="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 y="0"/>
            <a:ext cx="7492668" cy="6761408"/>
          </a:xfrm>
          <a:prstGeom prst="rect">
            <a:avLst/>
          </a:prstGeom>
          <a:ln>
            <a:noFill/>
          </a:ln>
          <a:effectLst>
            <a:softEdge rad="112500"/>
          </a:effectLst>
        </p:spPr>
      </p:pic>
    </p:spTree>
    <p:extLst>
      <p:ext uri="{BB962C8B-B14F-4D97-AF65-F5344CB8AC3E}">
        <p14:creationId xmlns="" xmlns:p14="http://schemas.microsoft.com/office/powerpoint/2010/main" val="1143791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1"/>
            <a:ext cx="7886698" cy="757646"/>
          </a:xfrm>
        </p:spPr>
        <p:txBody>
          <a:bodyPr>
            <a:normAutofit fontScale="90000"/>
          </a:bodyPr>
          <a:lstStyle/>
          <a:p>
            <a:pPr algn="ctr"/>
            <a:r>
              <a:rPr lang="ru-RU" b="1" dirty="0" smtClean="0">
                <a:solidFill>
                  <a:srgbClr val="7030A0"/>
                </a:solidFill>
              </a:rPr>
              <a:t>Тест </a:t>
            </a:r>
            <a:r>
              <a:rPr lang="ru-RU" b="1" dirty="0" smtClean="0">
                <a:solidFill>
                  <a:srgbClr val="7030A0"/>
                </a:solidFill>
              </a:rPr>
              <a:t>И.П. </a:t>
            </a:r>
            <a:r>
              <a:rPr lang="ru-RU" b="1" dirty="0" smtClean="0">
                <a:solidFill>
                  <a:srgbClr val="7030A0"/>
                </a:solidFill>
              </a:rPr>
              <a:t>Павлова</a:t>
            </a:r>
            <a:br>
              <a:rPr lang="ru-RU" b="1" dirty="0" smtClean="0">
                <a:solidFill>
                  <a:srgbClr val="7030A0"/>
                </a:solidFill>
              </a:rPr>
            </a:br>
            <a:r>
              <a:rPr lang="ru-RU" sz="2700" b="1" dirty="0" smtClean="0"/>
              <a:t>Цель:</a:t>
            </a:r>
            <a:r>
              <a:rPr lang="ru-RU" b="1" dirty="0" smtClean="0">
                <a:solidFill>
                  <a:srgbClr val="7030A0"/>
                </a:solidFill>
              </a:rPr>
              <a:t> </a:t>
            </a:r>
            <a:r>
              <a:rPr lang="ru-RU" sz="2200" dirty="0" smtClean="0"/>
              <a:t>о</a:t>
            </a:r>
            <a:r>
              <a:rPr lang="ru-RU" sz="2200" dirty="0" smtClean="0"/>
              <a:t>пределение </a:t>
            </a:r>
            <a:r>
              <a:rPr lang="ru-RU" sz="2200" dirty="0" smtClean="0"/>
              <a:t>функциональной асимметрии полушарий)</a:t>
            </a:r>
            <a:endParaRPr lang="ru-RU" dirty="0">
              <a:solidFill>
                <a:srgbClr val="7030A0"/>
              </a:solidFill>
            </a:endParaRPr>
          </a:p>
        </p:txBody>
      </p:sp>
      <p:sp>
        <p:nvSpPr>
          <p:cNvPr id="3" name="Содержимое 2"/>
          <p:cNvSpPr>
            <a:spLocks noGrp="1"/>
          </p:cNvSpPr>
          <p:nvPr>
            <p:ph idx="1"/>
          </p:nvPr>
        </p:nvSpPr>
        <p:spPr>
          <a:xfrm>
            <a:off x="209006" y="940526"/>
            <a:ext cx="8712925" cy="757645"/>
          </a:xfrm>
        </p:spPr>
        <p:txBody>
          <a:bodyPr>
            <a:normAutofit/>
          </a:bodyPr>
          <a:lstStyle/>
          <a:p>
            <a:pPr>
              <a:buNone/>
            </a:pPr>
            <a:r>
              <a:rPr lang="ru-RU" b="1" i="1" dirty="0" smtClean="0"/>
              <a:t>    </a:t>
            </a:r>
            <a:r>
              <a:rPr lang="ru-RU" sz="2000" b="1" i="1" u="sng" dirty="0" smtClean="0"/>
              <a:t>Инструкция</a:t>
            </a:r>
            <a:r>
              <a:rPr lang="ru-RU" sz="2000" u="sng" dirty="0" smtClean="0"/>
              <a:t>:</a:t>
            </a:r>
            <a:r>
              <a:rPr lang="ru-RU" sz="2000" dirty="0" smtClean="0"/>
              <a:t> </a:t>
            </a:r>
            <a:r>
              <a:rPr lang="ru-RU" sz="2000" i="1" dirty="0" smtClean="0"/>
              <a:t>рассортируйте </a:t>
            </a:r>
            <a:r>
              <a:rPr lang="ru-RU" sz="2000" i="1" dirty="0" smtClean="0"/>
              <a:t>карточки </a:t>
            </a:r>
            <a:r>
              <a:rPr lang="ru-RU" sz="2000" i="1" dirty="0" smtClean="0"/>
              <a:t> </a:t>
            </a:r>
            <a:r>
              <a:rPr lang="ru-RU" sz="2000" i="1" dirty="0" smtClean="0"/>
              <a:t>на 3 группы так, чтобы в каждой было что-то общее.</a:t>
            </a:r>
            <a:endParaRPr lang="ru-RU" i="1" dirty="0"/>
          </a:p>
        </p:txBody>
      </p:sp>
      <p:pic>
        <p:nvPicPr>
          <p:cNvPr id="5" name="Picture 2" descr="https://ds02.infourok.ru/uploads/ex/0098/00089f9f-b6eb9b95/img3.jpg"/>
          <p:cNvPicPr>
            <a:picLocks noChangeAspect="1" noChangeArrowheads="1"/>
          </p:cNvPicPr>
          <p:nvPr/>
        </p:nvPicPr>
        <p:blipFill>
          <a:blip r:embed="rId2"/>
          <a:srcRect/>
          <a:stretch>
            <a:fillRect/>
          </a:stretch>
        </p:blipFill>
        <p:spPr bwMode="auto">
          <a:xfrm>
            <a:off x="0" y="1685109"/>
            <a:ext cx="9144000" cy="536978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45459" y="1287255"/>
            <a:ext cx="7869890" cy="1521260"/>
          </a:xfrm>
        </p:spPr>
        <p:txBody>
          <a:bodyPr/>
          <a:lstStyle/>
          <a:p>
            <a:endParaRPr lang="ru-RU" dirty="0"/>
          </a:p>
        </p:txBody>
      </p:sp>
      <p:pic>
        <p:nvPicPr>
          <p:cNvPr id="5" name="Рисунок 4" descr="https://ds03.infourok.ru/uploads/ex/0664/00050f73-eda3859b/img18.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45459" y="1287254"/>
            <a:ext cx="7869890" cy="1926209"/>
          </a:xfrm>
        </p:spPr>
        <p:txBody>
          <a:bodyPr/>
          <a:lstStyle/>
          <a:p>
            <a:endParaRPr lang="ru-RU" dirty="0"/>
          </a:p>
        </p:txBody>
      </p:sp>
      <p:pic>
        <p:nvPicPr>
          <p:cNvPr id="34818" name="Picture 2" descr="https://fsd.kopilkaurokov.ru/uploads/user_file_53cd489abca26/img_user_file_53cd489abca26_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https://psy-conf.ru/wp-content/uploads/2016/09/%D0%A1%D0%B8%D1%80%D0%BE%D1%82%D1%8E%D0%BA-%D0%90.%D0%9B._1-458x458.jpg"/>
          <p:cNvPicPr/>
          <p:nvPr/>
        </p:nvPicPr>
        <p:blipFill>
          <a:blip r:embed="rId2"/>
          <a:srcRect/>
          <a:stretch>
            <a:fillRect/>
          </a:stretch>
        </p:blipFill>
        <p:spPr bwMode="auto">
          <a:xfrm>
            <a:off x="6413863" y="3683726"/>
            <a:ext cx="2730137" cy="3174274"/>
          </a:xfrm>
          <a:prstGeom prst="rect">
            <a:avLst/>
          </a:prstGeom>
          <a:noFill/>
          <a:ln w="9525">
            <a:noFill/>
            <a:miter lim="800000"/>
            <a:headEnd/>
            <a:tailEnd/>
          </a:ln>
        </p:spPr>
      </p:pic>
      <p:sp>
        <p:nvSpPr>
          <p:cNvPr id="7" name="Заголовок 6"/>
          <p:cNvSpPr>
            <a:spLocks noGrp="1"/>
          </p:cNvSpPr>
          <p:nvPr>
            <p:ph type="title"/>
          </p:nvPr>
        </p:nvSpPr>
        <p:spPr/>
        <p:txBody>
          <a:bodyPr>
            <a:noAutofit/>
          </a:bodyPr>
          <a:lstStyle/>
          <a:p>
            <a:pPr algn="ctr"/>
            <a:r>
              <a:rPr lang="ru-RU" sz="2400" dirty="0" smtClean="0"/>
              <a:t>Доктор психологических наук, профессор А.Л. </a:t>
            </a:r>
            <a:r>
              <a:rPr lang="ru-RU" sz="2400" dirty="0" smtClean="0"/>
              <a:t>Сиротюк </a:t>
            </a:r>
            <a:r>
              <a:rPr lang="ru-RU" sz="2400" dirty="0" smtClean="0"/>
              <a:t>разработала развивающую </a:t>
            </a:r>
            <a:r>
              <a:rPr lang="ru-RU" sz="2400" dirty="0" err="1" smtClean="0"/>
              <a:t>кинезиологическую</a:t>
            </a:r>
            <a:r>
              <a:rPr lang="ru-RU" sz="2400" dirty="0" smtClean="0"/>
              <a:t> программу для дошкольников</a:t>
            </a:r>
            <a:endParaRPr lang="ru-RU" sz="2400" dirty="0"/>
          </a:p>
        </p:txBody>
      </p:sp>
      <p:sp>
        <p:nvSpPr>
          <p:cNvPr id="8" name="Содержимое 7"/>
          <p:cNvSpPr>
            <a:spLocks noGrp="1"/>
          </p:cNvSpPr>
          <p:nvPr>
            <p:ph sz="half" idx="1"/>
          </p:nvPr>
        </p:nvSpPr>
        <p:spPr>
          <a:xfrm>
            <a:off x="628650" y="1825625"/>
            <a:ext cx="2924447" cy="4351338"/>
          </a:xfrm>
        </p:spPr>
        <p:txBody>
          <a:bodyPr>
            <a:normAutofit fontScale="92500" lnSpcReduction="10000"/>
          </a:bodyPr>
          <a:lstStyle/>
          <a:p>
            <a:endParaRPr lang="ru-RU" dirty="0"/>
          </a:p>
        </p:txBody>
      </p:sp>
      <p:sp>
        <p:nvSpPr>
          <p:cNvPr id="9" name="Содержимое 8"/>
          <p:cNvSpPr>
            <a:spLocks noGrp="1"/>
          </p:cNvSpPr>
          <p:nvPr>
            <p:ph sz="half" idx="2"/>
          </p:nvPr>
        </p:nvSpPr>
        <p:spPr>
          <a:xfrm>
            <a:off x="3435531" y="1825625"/>
            <a:ext cx="4193179" cy="4351338"/>
          </a:xfrm>
        </p:spPr>
        <p:txBody>
          <a:bodyPr>
            <a:normAutofit fontScale="92500" lnSpcReduction="10000"/>
          </a:bodyPr>
          <a:lstStyle/>
          <a:p>
            <a:pPr>
              <a:buNone/>
            </a:pPr>
            <a:r>
              <a:rPr lang="ru-RU" dirty="0" smtClean="0"/>
              <a:t>Цели программы:</a:t>
            </a:r>
            <a:endParaRPr lang="ru-RU" dirty="0" smtClean="0"/>
          </a:p>
          <a:p>
            <a:pPr>
              <a:buNone/>
            </a:pPr>
            <a:r>
              <a:rPr lang="ru-RU" dirty="0" smtClean="0"/>
              <a:t> - развитие межполушарного взаимодействия;</a:t>
            </a:r>
          </a:p>
          <a:p>
            <a:pPr>
              <a:buNone/>
            </a:pPr>
            <a:r>
              <a:rPr lang="ru-RU" dirty="0" smtClean="0"/>
              <a:t> - синхронизация работы полушарий; </a:t>
            </a:r>
          </a:p>
          <a:p>
            <a:pPr>
              <a:buNone/>
            </a:pPr>
            <a:r>
              <a:rPr lang="ru-RU" dirty="0" smtClean="0"/>
              <a:t>- развитие мелкой моторики;</a:t>
            </a:r>
          </a:p>
          <a:p>
            <a:pPr>
              <a:buNone/>
            </a:pPr>
            <a:r>
              <a:rPr lang="ru-RU" dirty="0" smtClean="0"/>
              <a:t> - развитие памяти, внимания, речи;  мышления. </a:t>
            </a:r>
          </a:p>
          <a:p>
            <a:endParaRPr lang="ru-RU" dirty="0"/>
          </a:p>
        </p:txBody>
      </p:sp>
      <p:pic>
        <p:nvPicPr>
          <p:cNvPr id="6" name="Рисунок 5" descr="https://bookree.org/loader/img.php?dir=12052f26c757132bda7de1ac3659335d&amp;file=0.png"/>
          <p:cNvPicPr/>
          <p:nvPr/>
        </p:nvPicPr>
        <p:blipFill>
          <a:blip r:embed="rId3" cstate="print"/>
          <a:srcRect/>
          <a:stretch>
            <a:fillRect/>
          </a:stretch>
        </p:blipFill>
        <p:spPr bwMode="auto">
          <a:xfrm>
            <a:off x="274319" y="1031967"/>
            <a:ext cx="2899955" cy="438912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1726</TotalTime>
  <Words>912</Words>
  <Application>Microsoft Office PowerPoint</Application>
  <PresentationFormat>Экран (4:3)</PresentationFormat>
  <Paragraphs>101</Paragraphs>
  <Slides>23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Office Theme</vt:lpstr>
      <vt:lpstr>Мастер-класс для педагогов  по теме  «Кинезиология как метод коррекции недостатков речевого развития у детей дошкольного возраста с общим недоразвитием речи»   </vt:lpstr>
      <vt:lpstr>Актуальность использования кинезиологических упражнений в развитии детей дошкольного возраста</vt:lpstr>
      <vt:lpstr>Мастер-класс </vt:lpstr>
      <vt:lpstr>Слайд 4</vt:lpstr>
      <vt:lpstr>Слайд 5</vt:lpstr>
      <vt:lpstr>Тест И.П. Павлова Цель: определение функциональной асимметрии полушарий)</vt:lpstr>
      <vt:lpstr>Слайд 7</vt:lpstr>
      <vt:lpstr>Слайд 8</vt:lpstr>
      <vt:lpstr>Доктор психологических наук, профессор А.Л. Сиротюк разработала развивающую кинезиологическую программу для дошкольников</vt:lpstr>
      <vt:lpstr>Виды кинезиологических упражнений</vt:lpstr>
      <vt:lpstr> Использование кинезиологических упражнений позволяет: </vt:lpstr>
      <vt:lpstr>Чем полезны  кинезиологические упражнения?</vt:lpstr>
      <vt:lpstr>  Рука является вышедшим наружу головным                   мозгом.                    (И.Кант)             </vt:lpstr>
      <vt:lpstr> Условия успешного выполнения кинезиологических упражнений </vt:lpstr>
      <vt:lpstr>Слайд 15</vt:lpstr>
      <vt:lpstr>Колечко</vt:lpstr>
      <vt:lpstr>Кулак-ребро-ладонь</vt:lpstr>
      <vt:lpstr>Ухо – нос – хлопок .</vt:lpstr>
      <vt:lpstr>«Коза-кулак» </vt:lpstr>
      <vt:lpstr>«Зеркальное рисование»</vt:lpstr>
      <vt:lpstr>Из опыта работы.  Взаимодействие с родителями (он-лайн). Апрель 2020.</vt:lpstr>
      <vt:lpstr>«Движение может заменить лекарство – но ни одно лекарство не заменит движения».                         (Ж. Тассо)</vt:lpstr>
      <vt:lpstr>Всё в наших руках!</vt:lpstr>
    </vt:vector>
  </TitlesOfParts>
  <Company>PJSC "New Engineering Technologies"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Markasian, Pavel (KIEVH)</dc:creator>
  <cp:lastModifiedBy>Дмитрий</cp:lastModifiedBy>
  <cp:revision>198</cp:revision>
  <dcterms:created xsi:type="dcterms:W3CDTF">2016-11-18T14:12:19Z</dcterms:created>
  <dcterms:modified xsi:type="dcterms:W3CDTF">2021-03-17T13:05:50Z</dcterms:modified>
</cp:coreProperties>
</file>