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9" r:id="rId9"/>
    <p:sldId id="266" r:id="rId10"/>
    <p:sldId id="264" r:id="rId11"/>
    <p:sldId id="267" r:id="rId12"/>
    <p:sldId id="265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haroni" panose="02010803020104030203" pitchFamily="2" charset="-79"/>
      <p:bold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Arial Black" panose="020B0A040201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2FA"/>
    <a:srgbClr val="FFC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652" autoAdjust="0"/>
  </p:normalViewPr>
  <p:slideViewPr>
    <p:cSldViewPr>
      <p:cViewPr>
        <p:scale>
          <a:sx n="40" d="100"/>
          <a:sy n="40" d="100"/>
        </p:scale>
        <p:origin x="111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mamuk.files.wordpress.com/2010/02/teacher1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5400000">
            <a:off x="15746300" y="5751407"/>
            <a:ext cx="4286649" cy="50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3"/>
              </a:lnSpc>
            </a:pPr>
            <a:r>
              <a:rPr lang="ru-RU" sz="3494" b="1" dirty="0" smtClean="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апреля 2022 года</a:t>
            </a:r>
            <a:endParaRPr lang="en-US" sz="3494" b="1" dirty="0">
              <a:solidFill>
                <a:srgbClr val="5DCA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94878" y="788235"/>
            <a:ext cx="13415317" cy="7360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03"/>
              </a:lnSpc>
            </a:pPr>
            <a:r>
              <a:rPr lang="ru-RU" sz="8000" b="1" spc="820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инновационной деятельности </a:t>
            </a:r>
            <a:br>
              <a:rPr lang="ru-RU" sz="8000" b="1" spc="820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spc="820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фактор повышения </a:t>
            </a:r>
            <a:br>
              <a:rPr lang="ru-RU" sz="8000" b="1" spc="820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spc="820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мастерства педагогов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405932" y="-1259982"/>
            <a:ext cx="7014173" cy="6061673"/>
            <a:chOff x="0" y="0"/>
            <a:chExt cx="9352231" cy="8082231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-2700000">
              <a:off x="1183615" y="1183615"/>
              <a:ext cx="5715000" cy="5715000"/>
              <a:chOff x="0" y="0"/>
              <a:chExt cx="2653030" cy="265303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2700000">
              <a:off x="2453615" y="1183615"/>
              <a:ext cx="5715000" cy="5715000"/>
              <a:chOff x="0" y="0"/>
              <a:chExt cx="1913890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5467057" y="8208491"/>
            <a:ext cx="4573115" cy="3952102"/>
            <a:chOff x="0" y="0"/>
            <a:chExt cx="6097487" cy="5269470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 rot="-2700000">
              <a:off x="771696" y="771696"/>
              <a:ext cx="3726078" cy="3726078"/>
              <a:chOff x="0" y="0"/>
              <a:chExt cx="2653030" cy="2653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 rot="-2700000">
              <a:off x="1599713" y="771696"/>
              <a:ext cx="3726078" cy="3726078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pic>
        <p:nvPicPr>
          <p:cNvPr id="1026" name="Picture 2" descr="C:\Users\User\Desktop\логотипн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603" y="456336"/>
            <a:ext cx="2529592" cy="26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98098" y="8724900"/>
            <a:ext cx="1010443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500"/>
              </a:lnSpc>
              <a:defRPr sz="300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/>
              <a:t>СТАРШИЙ ВОСПИТАТЕЛЬ МБДОУ №18 – ШЕВЧУК А.С.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7" y="1318735"/>
            <a:ext cx="3313893" cy="4687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548279" y="-4610100"/>
            <a:ext cx="6275791" cy="6275791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3CD7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2700000">
            <a:off x="777136" y="8286443"/>
            <a:ext cx="3797219" cy="3797219"/>
            <a:chOff x="0" y="0"/>
            <a:chExt cx="2653030" cy="2653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548279" y="-4252579"/>
            <a:ext cx="6275791" cy="6275791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2700000">
            <a:off x="14992882" y="8099744"/>
            <a:ext cx="2748239" cy="2748239"/>
            <a:chOff x="0" y="0"/>
            <a:chExt cx="2653030" cy="2653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3CD74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378617" y="-502869"/>
            <a:ext cx="3901337" cy="3901337"/>
            <a:chOff x="0" y="0"/>
            <a:chExt cx="2787650" cy="27876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2700000">
            <a:off x="14392632" y="8074879"/>
            <a:ext cx="2748239" cy="2748239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099331" y="-284978"/>
            <a:ext cx="3901337" cy="3901337"/>
            <a:chOff x="-2540" y="-2540"/>
            <a:chExt cx="6355080" cy="6355080"/>
          </a:xfrm>
        </p:grpSpPr>
        <p:sp>
          <p:nvSpPr>
            <p:cNvPr id="15" name="Freeform 1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CD7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2700000">
            <a:off x="1421103" y="7997517"/>
            <a:ext cx="3797219" cy="3797219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3CD74"/>
            </a:solidFill>
          </p:spPr>
        </p:sp>
      </p:grpSp>
      <p:sp>
        <p:nvSpPr>
          <p:cNvPr id="18" name="AutoShape 5"/>
          <p:cNvSpPr>
            <a:spLocks noChangeArrowheads="1"/>
          </p:cNvSpPr>
          <p:nvPr/>
        </p:nvSpPr>
        <p:spPr bwMode="gray">
          <a:xfrm>
            <a:off x="8231430" y="5245093"/>
            <a:ext cx="1549400" cy="5794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gray">
          <a:xfrm>
            <a:off x="8231430" y="4738680"/>
            <a:ext cx="1549400" cy="57943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gray">
          <a:xfrm>
            <a:off x="8577926" y="4957755"/>
            <a:ext cx="884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8577926" y="5464168"/>
            <a:ext cx="884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gray">
          <a:xfrm>
            <a:off x="7598018" y="4521193"/>
            <a:ext cx="492125" cy="1954212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532172" y="2594811"/>
            <a:ext cx="6173428" cy="571539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 sz="3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08804" y="2594811"/>
            <a:ext cx="581283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u="sng" dirty="0">
                <a:solidFill>
                  <a:schemeClr val="bg1"/>
                </a:solidFill>
              </a:rPr>
              <a:t>должно быть полезно</a:t>
            </a:r>
            <a:r>
              <a:rPr lang="ru-RU" sz="4000" b="1" dirty="0">
                <a:solidFill>
                  <a:schemeClr val="bg1"/>
                </a:solidFill>
              </a:rPr>
              <a:t> для его профессионального развития, так как </a:t>
            </a:r>
          </a:p>
          <a:p>
            <a:pPr algn="ctr" eaLnBrk="0" hangingPunct="0"/>
            <a:r>
              <a:rPr lang="ru-RU" sz="4000" b="1" dirty="0" smtClean="0">
                <a:solidFill>
                  <a:schemeClr val="bg1"/>
                </a:solidFill>
              </a:rPr>
              <a:t>позволяет </a:t>
            </a:r>
            <a:r>
              <a:rPr lang="ru-RU" sz="4000" b="1" dirty="0">
                <a:solidFill>
                  <a:schemeClr val="bg1"/>
                </a:solidFill>
              </a:rPr>
              <a:t>освоить новые педагогические </a:t>
            </a:r>
            <a:r>
              <a:rPr lang="ru-RU" sz="4000" b="1" dirty="0" smtClean="0">
                <a:solidFill>
                  <a:schemeClr val="bg1"/>
                </a:solidFill>
              </a:rPr>
              <a:t>технологии и приобрести </a:t>
            </a:r>
            <a:r>
              <a:rPr lang="ru-RU" sz="4000" b="1" dirty="0">
                <a:solidFill>
                  <a:schemeClr val="bg1"/>
                </a:solidFill>
              </a:rPr>
              <a:t>новый педагогический опыт </a:t>
            </a:r>
            <a:endParaRPr lang="en-US" sz="4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1353800" y="2944848"/>
            <a:ext cx="5957262" cy="531154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ru-RU" sz="3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1582400" y="3188861"/>
            <a:ext cx="572866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u="sng" dirty="0">
                <a:solidFill>
                  <a:schemeClr val="bg1"/>
                </a:solidFill>
              </a:rPr>
              <a:t>инновация</a:t>
            </a:r>
            <a:r>
              <a:rPr lang="ru-RU" sz="3600" b="1" dirty="0">
                <a:solidFill>
                  <a:schemeClr val="bg1"/>
                </a:solidFill>
              </a:rPr>
              <a:t> — деятельность, сопряженная с преодолением ряда типичных трудностей, способных привести педагога к кризису профессионального развития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gray">
          <a:xfrm>
            <a:off x="9923705" y="4521193"/>
            <a:ext cx="490538" cy="1954212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bg2">
                  <a:gamma/>
                  <a:shade val="46275"/>
                  <a:invGamma/>
                  <a:alpha val="12000"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gray">
          <a:xfrm>
            <a:off x="7676078" y="3178639"/>
            <a:ext cx="2592288" cy="504056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gray">
          <a:xfrm>
            <a:off x="8201268" y="4159243"/>
            <a:ext cx="1619250" cy="506412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63529"/>
                  <a:invGamma/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gray">
          <a:xfrm>
            <a:off x="8421430" y="3178639"/>
            <a:ext cx="11015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chemeClr val="bg1"/>
                </a:solidFill>
              </a:rPr>
              <a:t>плюс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AutoShape 19"/>
          <p:cNvSpPr>
            <a:spLocks noChangeArrowheads="1"/>
          </p:cNvSpPr>
          <p:nvPr/>
        </p:nvSpPr>
        <p:spPr bwMode="gray">
          <a:xfrm>
            <a:off x="7604070" y="7211087"/>
            <a:ext cx="2816225" cy="577850"/>
          </a:xfrm>
          <a:prstGeom prst="can">
            <a:avLst>
              <a:gd name="adj" fmla="val 3203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8351727" y="7238178"/>
            <a:ext cx="12945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chemeClr val="bg1"/>
                </a:solidFill>
              </a:rPr>
              <a:t>минус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AutoShape 21"/>
          <p:cNvSpPr>
            <a:spLocks noChangeArrowheads="1"/>
          </p:cNvSpPr>
          <p:nvPr/>
        </p:nvSpPr>
        <p:spPr bwMode="gray">
          <a:xfrm>
            <a:off x="8180630" y="6403968"/>
            <a:ext cx="1622425" cy="498475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bg2">
                  <a:gamma/>
                  <a:tint val="63529"/>
                  <a:invGamma/>
                  <a:alpha val="12000"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pic>
        <p:nvPicPr>
          <p:cNvPr id="34" name="Picture 24" descr="Картинка 4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1523" y="4159243"/>
            <a:ext cx="2160637" cy="2000323"/>
          </a:xfrm>
          <a:prstGeom prst="rect">
            <a:avLst/>
          </a:prstGeom>
          <a:noFill/>
        </p:spPr>
      </p:pic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971800" y="190500"/>
            <a:ext cx="13030199" cy="2514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Противоречивость инновационной деятельности</a:t>
            </a:r>
            <a:endParaRPr lang="en-US" sz="6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4153" y="5267269"/>
            <a:ext cx="6382229" cy="6294855"/>
            <a:chOff x="0" y="0"/>
            <a:chExt cx="8509638" cy="8393141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809747"/>
              <a:ext cx="7583394" cy="7583394"/>
              <a:chOff x="-2540" y="-254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926245" y="0"/>
              <a:ext cx="7583394" cy="7583394"/>
              <a:chOff x="0" y="0"/>
              <a:chExt cx="2787650" cy="27876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-1104399" y="-700848"/>
            <a:ext cx="4806532" cy="4061557"/>
            <a:chOff x="0" y="0"/>
            <a:chExt cx="6408709" cy="541541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508000"/>
              <a:ext cx="4907410" cy="4907410"/>
              <a:chOff x="0" y="0"/>
              <a:chExt cx="2787650" cy="27876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501299" y="0"/>
              <a:ext cx="4907410" cy="4907410"/>
              <a:chOff x="-2540" y="-254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3228819" y="2734975"/>
            <a:ext cx="1114581" cy="110993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sp>
        <p:nvSpPr>
          <p:cNvPr id="24" name="TextBox 24"/>
          <p:cNvSpPr txBox="1"/>
          <p:nvPr/>
        </p:nvSpPr>
        <p:spPr>
          <a:xfrm rot="-5400000">
            <a:off x="-1770897" y="6200799"/>
            <a:ext cx="6001046" cy="132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b="1" spc="420" dirty="0">
                <a:solidFill>
                  <a:srgbClr val="F5FB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СЛЕДУЕТ ОЖИДАТЬ</a:t>
            </a:r>
          </a:p>
        </p:txBody>
      </p:sp>
      <p:sp>
        <p:nvSpPr>
          <p:cNvPr id="25" name="AutoShape 48"/>
          <p:cNvSpPr>
            <a:spLocks noChangeArrowheads="1"/>
          </p:cNvSpPr>
          <p:nvPr/>
        </p:nvSpPr>
        <p:spPr bwMode="gray">
          <a:xfrm>
            <a:off x="5053091" y="7922670"/>
            <a:ext cx="10110709" cy="734899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изменения в ценностях и установках детей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26" name="AutoShape 49"/>
          <p:cNvSpPr>
            <a:spLocks noChangeArrowheads="1"/>
          </p:cNvSpPr>
          <p:nvPr/>
        </p:nvSpPr>
        <p:spPr bwMode="gray">
          <a:xfrm>
            <a:off x="5607894" y="6688678"/>
            <a:ext cx="10394106" cy="85896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появление новых образовательных моделей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27" name="AutoShape 50"/>
          <p:cNvSpPr>
            <a:spLocks noChangeArrowheads="1"/>
          </p:cNvSpPr>
          <p:nvPr/>
        </p:nvSpPr>
        <p:spPr bwMode="gray">
          <a:xfrm>
            <a:off x="5832376" y="5267269"/>
            <a:ext cx="9788623" cy="88638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потребности </a:t>
            </a:r>
            <a:r>
              <a:rPr lang="ru-RU" sz="4000" b="1" dirty="0" smtClean="0"/>
              <a:t>педагогического процесса</a:t>
            </a:r>
            <a:r>
              <a:rPr lang="ru-RU" sz="4000" dirty="0" smtClean="0"/>
              <a:t> </a:t>
            </a:r>
            <a:endParaRPr lang="en-US" sz="4000" dirty="0"/>
          </a:p>
        </p:txBody>
      </p:sp>
      <p:sp>
        <p:nvSpPr>
          <p:cNvPr id="28" name="AutoShape 51"/>
          <p:cNvSpPr>
            <a:spLocks noChangeArrowheads="1"/>
          </p:cNvSpPr>
          <p:nvPr/>
        </p:nvSpPr>
        <p:spPr bwMode="gray">
          <a:xfrm>
            <a:off x="5428200" y="4145873"/>
            <a:ext cx="6763800" cy="80896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различные несоответствия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29" name="AutoShape 52"/>
          <p:cNvSpPr>
            <a:spLocks noChangeArrowheads="1"/>
          </p:cNvSpPr>
          <p:nvPr/>
        </p:nvSpPr>
        <p:spPr bwMode="gray">
          <a:xfrm>
            <a:off x="4441701" y="3106709"/>
            <a:ext cx="5637007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неожиданное событие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65" name="AutoShape 89"/>
          <p:cNvSpPr>
            <a:spLocks noChangeArrowheads="1"/>
          </p:cNvSpPr>
          <p:nvPr/>
        </p:nvSpPr>
        <p:spPr bwMode="gray">
          <a:xfrm>
            <a:off x="4340914" y="9034433"/>
            <a:ext cx="3660086" cy="5568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4000" b="1" dirty="0"/>
              <a:t>новые знания</a:t>
            </a:r>
            <a:r>
              <a:rPr lang="ru-RU" sz="4000" dirty="0"/>
              <a:t> </a:t>
            </a:r>
            <a:endParaRPr lang="en-US" sz="4000" dirty="0"/>
          </a:p>
        </p:txBody>
      </p:sp>
      <p:grpSp>
        <p:nvGrpSpPr>
          <p:cNvPr id="74" name="Group 13"/>
          <p:cNvGrpSpPr/>
          <p:nvPr/>
        </p:nvGrpSpPr>
        <p:grpSpPr>
          <a:xfrm>
            <a:off x="4114800" y="3844907"/>
            <a:ext cx="1114581" cy="1109932"/>
            <a:chOff x="0" y="0"/>
            <a:chExt cx="6350000" cy="6350000"/>
          </a:xfrm>
        </p:grpSpPr>
        <p:sp>
          <p:nvSpPr>
            <p:cNvPr id="75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76" name="Group 13"/>
          <p:cNvGrpSpPr/>
          <p:nvPr/>
        </p:nvGrpSpPr>
        <p:grpSpPr>
          <a:xfrm>
            <a:off x="4495800" y="5155496"/>
            <a:ext cx="1114581" cy="1109932"/>
            <a:chOff x="0" y="0"/>
            <a:chExt cx="6350000" cy="6350000"/>
          </a:xfrm>
        </p:grpSpPr>
        <p:sp>
          <p:nvSpPr>
            <p:cNvPr id="77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78" name="Group 13"/>
          <p:cNvGrpSpPr/>
          <p:nvPr/>
        </p:nvGrpSpPr>
        <p:grpSpPr>
          <a:xfrm>
            <a:off x="4340914" y="6416512"/>
            <a:ext cx="1114581" cy="1109932"/>
            <a:chOff x="0" y="0"/>
            <a:chExt cx="6350000" cy="6350000"/>
          </a:xfrm>
        </p:grpSpPr>
        <p:sp>
          <p:nvSpPr>
            <p:cNvPr id="79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80" name="Group 13"/>
          <p:cNvGrpSpPr/>
          <p:nvPr/>
        </p:nvGrpSpPr>
        <p:grpSpPr>
          <a:xfrm>
            <a:off x="3786110" y="7547638"/>
            <a:ext cx="1114581" cy="1109932"/>
            <a:chOff x="0" y="0"/>
            <a:chExt cx="6350000" cy="6350000"/>
          </a:xfrm>
        </p:grpSpPr>
        <p:sp>
          <p:nvSpPr>
            <p:cNvPr id="81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82" name="Group 13"/>
          <p:cNvGrpSpPr/>
          <p:nvPr/>
        </p:nvGrpSpPr>
        <p:grpSpPr>
          <a:xfrm>
            <a:off x="3002706" y="8481309"/>
            <a:ext cx="1114581" cy="1109932"/>
            <a:chOff x="0" y="0"/>
            <a:chExt cx="6350000" cy="6350000"/>
          </a:xfrm>
        </p:grpSpPr>
        <p:sp>
          <p:nvSpPr>
            <p:cNvPr id="83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BF9"/>
            </a:solidFill>
          </p:spPr>
        </p:sp>
      </p:grp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4699969" y="113688"/>
            <a:ext cx="12244388" cy="2613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Источники </a:t>
            </a:r>
            <a:br>
              <a:rPr lang="ru-RU" sz="72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</a:br>
            <a:r>
              <a:rPr lang="ru-RU" sz="72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инновационных идей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378141" y="266700"/>
            <a:ext cx="14346397" cy="2248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ru-RU" sz="5400" b="1" spc="3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методической службы </a:t>
            </a:r>
            <a:r>
              <a:rPr lang="ru-RU" sz="5400" b="1" spc="35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в </a:t>
            </a:r>
            <a:r>
              <a:rPr lang="ru-RU" sz="5400" b="1" spc="3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сетевого взаимодействия</a:t>
            </a:r>
          </a:p>
          <a:p>
            <a:pPr algn="ctr">
              <a:lnSpc>
                <a:spcPts val="4320"/>
              </a:lnSpc>
            </a:pPr>
            <a:endParaRPr lang="en-US" sz="5400" b="1" spc="35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073116" y="4899622"/>
            <a:ext cx="2098106" cy="2098106"/>
            <a:chOff x="0" y="0"/>
            <a:chExt cx="2787650" cy="2787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178837" y="4820574"/>
            <a:ext cx="2209800" cy="2209800"/>
            <a:chOff x="-2540" y="-2540"/>
            <a:chExt cx="6355080" cy="6355080"/>
          </a:xfrm>
        </p:grpSpPr>
        <p:sp>
          <p:nvSpPr>
            <p:cNvPr id="14" name="Freeform 14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CD74"/>
            </a:solidFill>
          </p:spPr>
        </p:sp>
      </p:grp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750662" y="3835629"/>
            <a:ext cx="5009700" cy="4087167"/>
          </a:xfrm>
          <a:prstGeom prst="ellips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8922761" y="3707251"/>
            <a:ext cx="647700" cy="681015"/>
            <a:chOff x="2640" y="1088"/>
            <a:chExt cx="432" cy="453"/>
          </a:xfrm>
        </p:grpSpPr>
        <p:sp>
          <p:nvSpPr>
            <p:cNvPr id="25" name="Oval 13"/>
            <p:cNvSpPr>
              <a:spLocks noChangeArrowheads="1"/>
            </p:cNvSpPr>
            <p:nvPr/>
          </p:nvSpPr>
          <p:spPr bwMode="gray">
            <a:xfrm>
              <a:off x="2640" y="1088"/>
              <a:ext cx="432" cy="41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2353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gray">
            <a:xfrm>
              <a:off x="2773" y="1152"/>
              <a:ext cx="217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sz="32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27" name="Group 16"/>
          <p:cNvGrpSpPr>
            <a:grpSpLocks/>
          </p:cNvGrpSpPr>
          <p:nvPr/>
        </p:nvGrpSpPr>
        <p:grpSpPr bwMode="auto">
          <a:xfrm>
            <a:off x="7607085" y="6460598"/>
            <a:ext cx="301625" cy="265113"/>
            <a:chOff x="2236" y="3191"/>
            <a:chExt cx="201" cy="176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gray">
            <a:xfrm rot="18227093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gray">
            <a:xfrm rot="18227093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6781217" y="6624722"/>
            <a:ext cx="647700" cy="649287"/>
            <a:chOff x="1824" y="3357"/>
            <a:chExt cx="432" cy="432"/>
          </a:xfrm>
        </p:grpSpPr>
        <p:sp>
          <p:nvSpPr>
            <p:cNvPr id="31" name="Oval 21"/>
            <p:cNvSpPr>
              <a:spLocks noChangeArrowheads="1"/>
            </p:cNvSpPr>
            <p:nvPr/>
          </p:nvSpPr>
          <p:spPr bwMode="gray">
            <a:xfrm>
              <a:off x="1824" y="3357"/>
              <a:ext cx="432" cy="43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24314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gray">
            <a:xfrm>
              <a:off x="1878" y="3378"/>
              <a:ext cx="318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33" name="Group 24"/>
          <p:cNvGrpSpPr>
            <a:grpSpLocks/>
          </p:cNvGrpSpPr>
          <p:nvPr/>
        </p:nvGrpSpPr>
        <p:grpSpPr bwMode="auto">
          <a:xfrm>
            <a:off x="11119847" y="4529852"/>
            <a:ext cx="644525" cy="675142"/>
            <a:chOff x="3938" y="1968"/>
            <a:chExt cx="430" cy="450"/>
          </a:xfrm>
        </p:grpSpPr>
        <p:sp>
          <p:nvSpPr>
            <p:cNvPr id="34" name="Oval 26"/>
            <p:cNvSpPr>
              <a:spLocks noChangeArrowheads="1"/>
            </p:cNvSpPr>
            <p:nvPr/>
          </p:nvSpPr>
          <p:spPr bwMode="gray">
            <a:xfrm>
              <a:off x="3938" y="1968"/>
              <a:ext cx="430" cy="43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5" name="Text Box 28"/>
            <p:cNvSpPr txBox="1">
              <a:spLocks noChangeArrowheads="1"/>
            </p:cNvSpPr>
            <p:nvPr/>
          </p:nvSpPr>
          <p:spPr bwMode="gray">
            <a:xfrm>
              <a:off x="3989" y="2028"/>
              <a:ext cx="318" cy="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36" name="Group 29"/>
          <p:cNvGrpSpPr>
            <a:grpSpLocks/>
          </p:cNvGrpSpPr>
          <p:nvPr/>
        </p:nvGrpSpPr>
        <p:grpSpPr bwMode="auto">
          <a:xfrm>
            <a:off x="11287553" y="6281182"/>
            <a:ext cx="619125" cy="616007"/>
            <a:chOff x="3552" y="3339"/>
            <a:chExt cx="412" cy="410"/>
          </a:xfrm>
        </p:grpSpPr>
        <p:sp>
          <p:nvSpPr>
            <p:cNvPr id="37" name="Oval 31"/>
            <p:cNvSpPr>
              <a:spLocks noChangeArrowheads="1"/>
            </p:cNvSpPr>
            <p:nvPr/>
          </p:nvSpPr>
          <p:spPr bwMode="gray">
            <a:xfrm>
              <a:off x="3552" y="3339"/>
              <a:ext cx="412" cy="39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5490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38" name="Text Box 33"/>
            <p:cNvSpPr txBox="1">
              <a:spLocks noChangeArrowheads="1"/>
            </p:cNvSpPr>
            <p:nvPr/>
          </p:nvSpPr>
          <p:spPr bwMode="gray">
            <a:xfrm>
              <a:off x="3621" y="3360"/>
              <a:ext cx="317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6600421" y="4656719"/>
            <a:ext cx="647700" cy="656696"/>
            <a:chOff x="1488" y="1968"/>
            <a:chExt cx="432" cy="438"/>
          </a:xfrm>
        </p:grpSpPr>
        <p:sp>
          <p:nvSpPr>
            <p:cNvPr id="40" name="Oval 36"/>
            <p:cNvSpPr>
              <a:spLocks noChangeArrowheads="1"/>
            </p:cNvSpPr>
            <p:nvPr/>
          </p:nvSpPr>
          <p:spPr bwMode="gray">
            <a:xfrm>
              <a:off x="1488" y="1968"/>
              <a:ext cx="432" cy="43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5490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gray">
            <a:xfrm>
              <a:off x="1554" y="2016"/>
              <a:ext cx="318" cy="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42" name="Oval 39"/>
          <p:cNvSpPr>
            <a:spLocks noChangeArrowheads="1"/>
          </p:cNvSpPr>
          <p:nvPr/>
        </p:nvSpPr>
        <p:spPr bwMode="gray">
          <a:xfrm rot="18227093">
            <a:off x="11137116" y="6177207"/>
            <a:ext cx="123825" cy="13017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43" name="Oval 40"/>
          <p:cNvSpPr>
            <a:spLocks noChangeArrowheads="1"/>
          </p:cNvSpPr>
          <p:nvPr/>
        </p:nvSpPr>
        <p:spPr bwMode="gray">
          <a:xfrm rot="18227093">
            <a:off x="10849743" y="5960830"/>
            <a:ext cx="123825" cy="131762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grpSp>
        <p:nvGrpSpPr>
          <p:cNvPr id="44" name="Group 41"/>
          <p:cNvGrpSpPr>
            <a:grpSpLocks/>
          </p:cNvGrpSpPr>
          <p:nvPr/>
        </p:nvGrpSpPr>
        <p:grpSpPr bwMode="auto">
          <a:xfrm>
            <a:off x="7248121" y="5231586"/>
            <a:ext cx="346075" cy="195263"/>
            <a:chOff x="2016" y="2304"/>
            <a:chExt cx="231" cy="130"/>
          </a:xfrm>
        </p:grpSpPr>
        <p:sp>
          <p:nvSpPr>
            <p:cNvPr id="45" name="Oval 42"/>
            <p:cNvSpPr>
              <a:spLocks noChangeArrowheads="1"/>
            </p:cNvSpPr>
            <p:nvPr/>
          </p:nvSpPr>
          <p:spPr bwMode="gray">
            <a:xfrm rot="18227093">
              <a:off x="2019" y="230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64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gray">
            <a:xfrm rot="18227093">
              <a:off x="216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4"/>
          <p:cNvGrpSpPr>
            <a:grpSpLocks/>
          </p:cNvGrpSpPr>
          <p:nvPr/>
        </p:nvGrpSpPr>
        <p:grpSpPr bwMode="auto">
          <a:xfrm>
            <a:off x="9192786" y="4461941"/>
            <a:ext cx="130175" cy="390525"/>
            <a:chOff x="2832" y="1612"/>
            <a:chExt cx="87" cy="260"/>
          </a:xfrm>
        </p:grpSpPr>
        <p:sp>
          <p:nvSpPr>
            <p:cNvPr id="48" name="Oval 45"/>
            <p:cNvSpPr>
              <a:spLocks noChangeArrowheads="1"/>
            </p:cNvSpPr>
            <p:nvPr/>
          </p:nvSpPr>
          <p:spPr bwMode="gray">
            <a:xfrm rot="18227093">
              <a:off x="2835" y="160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49" name="Oval 46"/>
            <p:cNvSpPr>
              <a:spLocks noChangeArrowheads="1"/>
            </p:cNvSpPr>
            <p:nvPr/>
          </p:nvSpPr>
          <p:spPr bwMode="gray">
            <a:xfrm rot="18227093">
              <a:off x="2835" y="1787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50" name="Oval 47"/>
          <p:cNvSpPr>
            <a:spLocks noChangeArrowheads="1"/>
          </p:cNvSpPr>
          <p:nvPr/>
        </p:nvSpPr>
        <p:spPr bwMode="gray">
          <a:xfrm rot="18227093">
            <a:off x="10858426" y="5128480"/>
            <a:ext cx="123825" cy="13017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75686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51" name="Oval 48"/>
          <p:cNvSpPr>
            <a:spLocks noChangeArrowheads="1"/>
          </p:cNvSpPr>
          <p:nvPr/>
        </p:nvSpPr>
        <p:spPr bwMode="gray">
          <a:xfrm rot="18227093">
            <a:off x="10694195" y="5246272"/>
            <a:ext cx="122237" cy="13017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75686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52" name="Text Box 49"/>
          <p:cNvSpPr txBox="1">
            <a:spLocks noChangeArrowheads="1"/>
          </p:cNvSpPr>
          <p:nvPr/>
        </p:nvSpPr>
        <p:spPr bwMode="auto">
          <a:xfrm>
            <a:off x="13225482" y="3498800"/>
            <a:ext cx="4510106" cy="206210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chemeClr val="bg1"/>
                </a:solidFill>
              </a:rPr>
              <a:t>навыки использования компьютеров в профессиональных целях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5791200" y="2137256"/>
            <a:ext cx="7410305" cy="156966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chemeClr val="bg1"/>
                </a:solidFill>
              </a:rPr>
              <a:t>специальные мероприятия, направленные на создание и развитие социально-педагогических сообществ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11159409" y="3745558"/>
            <a:ext cx="223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12496800" y="5814752"/>
            <a:ext cx="5179814" cy="206210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chemeClr val="bg1"/>
                </a:solidFill>
              </a:rPr>
              <a:t>совместное создания продуктов, индивидуального и коллективного творчества 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56" name="Group 54"/>
          <p:cNvGrpSpPr>
            <a:grpSpLocks/>
          </p:cNvGrpSpPr>
          <p:nvPr/>
        </p:nvGrpSpPr>
        <p:grpSpPr bwMode="auto">
          <a:xfrm>
            <a:off x="9017936" y="7424669"/>
            <a:ext cx="647700" cy="706400"/>
            <a:chOff x="1824" y="3357"/>
            <a:chExt cx="432" cy="470"/>
          </a:xfrm>
        </p:grpSpPr>
        <p:sp>
          <p:nvSpPr>
            <p:cNvPr id="57" name="Oval 56"/>
            <p:cNvSpPr>
              <a:spLocks noChangeArrowheads="1"/>
            </p:cNvSpPr>
            <p:nvPr/>
          </p:nvSpPr>
          <p:spPr bwMode="gray">
            <a:xfrm>
              <a:off x="1824" y="3357"/>
              <a:ext cx="432" cy="43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24314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gray">
            <a:xfrm>
              <a:off x="1878" y="3438"/>
              <a:ext cx="318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59" name="Group 59"/>
          <p:cNvGrpSpPr>
            <a:grpSpLocks/>
          </p:cNvGrpSpPr>
          <p:nvPr/>
        </p:nvGrpSpPr>
        <p:grpSpPr bwMode="auto">
          <a:xfrm rot="-3223469">
            <a:off x="9216214" y="7029019"/>
            <a:ext cx="301625" cy="265113"/>
            <a:chOff x="2236" y="3191"/>
            <a:chExt cx="201" cy="176"/>
          </a:xfrm>
        </p:grpSpPr>
        <p:sp>
          <p:nvSpPr>
            <p:cNvPr id="60" name="Oval 60"/>
            <p:cNvSpPr>
              <a:spLocks noChangeArrowheads="1"/>
            </p:cNvSpPr>
            <p:nvPr/>
          </p:nvSpPr>
          <p:spPr bwMode="gray">
            <a:xfrm rot="18227093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gray">
            <a:xfrm rot="18227093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763279" y="3703296"/>
            <a:ext cx="5410200" cy="25545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открытость во взаимодействии с другими образовательными учреждениями на основе «социального партнёрства»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846117" y="8131069"/>
            <a:ext cx="8548492" cy="20621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развитие прочных вертикальных и горизонтальных связей между профессиональными командами, работающими над общими проблемами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gray">
          <a:xfrm>
            <a:off x="7393733" y="5517865"/>
            <a:ext cx="37057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4800" b="1" dirty="0" smtClean="0">
                <a:solidFill>
                  <a:schemeClr val="bg1"/>
                </a:solidFill>
              </a:rPr>
              <a:t>направления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43332" y="6373367"/>
            <a:ext cx="4347294" cy="15696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 создание экспериментальных площадок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66" name="Group 7"/>
          <p:cNvGrpSpPr>
            <a:grpSpLocks noChangeAspect="1"/>
          </p:cNvGrpSpPr>
          <p:nvPr/>
        </p:nvGrpSpPr>
        <p:grpSpPr>
          <a:xfrm rot="-2700000">
            <a:off x="-976619" y="11693"/>
            <a:ext cx="2779174" cy="2779174"/>
            <a:chOff x="0" y="0"/>
            <a:chExt cx="2653030" cy="2653030"/>
          </a:xfrm>
        </p:grpSpPr>
        <p:sp>
          <p:nvSpPr>
            <p:cNvPr id="67" name="Freeform 8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68" name="Group 9"/>
          <p:cNvGrpSpPr/>
          <p:nvPr/>
        </p:nvGrpSpPr>
        <p:grpSpPr>
          <a:xfrm rot="-2700000">
            <a:off x="-359024" y="11693"/>
            <a:ext cx="2779174" cy="2779174"/>
            <a:chOff x="0" y="0"/>
            <a:chExt cx="1913890" cy="1913890"/>
          </a:xfrm>
        </p:grpSpPr>
        <p:sp>
          <p:nvSpPr>
            <p:cNvPr id="69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F5972"/>
            </a:solidFill>
          </p:spPr>
        </p:sp>
      </p:grpSp>
      <p:grpSp>
        <p:nvGrpSpPr>
          <p:cNvPr id="70" name="Group 7"/>
          <p:cNvGrpSpPr>
            <a:grpSpLocks noChangeAspect="1"/>
          </p:cNvGrpSpPr>
          <p:nvPr/>
        </p:nvGrpSpPr>
        <p:grpSpPr>
          <a:xfrm rot="-2700000">
            <a:off x="16044186" y="8803585"/>
            <a:ext cx="2779174" cy="2779174"/>
            <a:chOff x="0" y="0"/>
            <a:chExt cx="2653030" cy="2653030"/>
          </a:xfrm>
        </p:grpSpPr>
        <p:sp>
          <p:nvSpPr>
            <p:cNvPr id="71" name="Freeform 8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72" name="Group 9"/>
          <p:cNvGrpSpPr/>
          <p:nvPr/>
        </p:nvGrpSpPr>
        <p:grpSpPr>
          <a:xfrm rot="-2700000">
            <a:off x="16661781" y="8803585"/>
            <a:ext cx="2779174" cy="2779174"/>
            <a:chOff x="0" y="0"/>
            <a:chExt cx="1913890" cy="1913890"/>
          </a:xfrm>
        </p:grpSpPr>
        <p:sp>
          <p:nvSpPr>
            <p:cNvPr id="73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F5972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3"/>
          <p:cNvSpPr>
            <a:spLocks noChangeArrowheads="1"/>
          </p:cNvSpPr>
          <p:nvPr/>
        </p:nvSpPr>
        <p:spPr bwMode="gray">
          <a:xfrm>
            <a:off x="12082039" y="3384576"/>
            <a:ext cx="5968818" cy="444288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B59F43"/>
              </a:gs>
              <a:gs pos="100000">
                <a:srgbClr val="8F8849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800600" y="802206"/>
            <a:ext cx="9068350" cy="9068350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5DCAD1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410200" y="802206"/>
            <a:ext cx="9068350" cy="9068350"/>
            <a:chOff x="-2540" y="-254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CD7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061429" y="230676"/>
            <a:ext cx="1669066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spc="35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ЦЕЛИ </a:t>
            </a:r>
            <a:br>
              <a:rPr lang="ru-RU" sz="6000" b="1" spc="35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spc="35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 РАБОТЫ</a:t>
            </a:r>
            <a:endParaRPr lang="ru-RU" sz="6000" b="1" spc="35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0" y="5280635"/>
            <a:ext cx="5819705" cy="3975384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4E91D4"/>
              </a:gs>
              <a:gs pos="100000">
                <a:srgbClr val="3477A4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gray">
          <a:xfrm>
            <a:off x="89665" y="5290392"/>
            <a:ext cx="5644644" cy="3900293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gray">
          <a:xfrm>
            <a:off x="136633" y="7827456"/>
            <a:ext cx="5567788" cy="98722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3CA1E6">
                  <a:gamma/>
                  <a:tint val="51373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gray">
          <a:xfrm>
            <a:off x="136633" y="5317715"/>
            <a:ext cx="5567788" cy="9850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gamma/>
                  <a:tint val="33333"/>
                  <a:invGamma/>
                </a:srgbClr>
              </a:gs>
              <a:gs pos="100000">
                <a:srgbClr val="3CA1E6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2002525" y="4843479"/>
            <a:ext cx="1729259" cy="909440"/>
            <a:chOff x="1289" y="532"/>
            <a:chExt cx="668" cy="769"/>
          </a:xfrm>
        </p:grpSpPr>
        <p:sp>
          <p:nvSpPr>
            <p:cNvPr id="23" name="Oval 11"/>
            <p:cNvSpPr>
              <a:spLocks noChangeArrowheads="1"/>
            </p:cNvSpPr>
            <p:nvPr/>
          </p:nvSpPr>
          <p:spPr bwMode="gray">
            <a:xfrm>
              <a:off x="1289" y="532"/>
              <a:ext cx="668" cy="76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 sz="3600" b="1"/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25" name="Oval 13"/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26" name="Oval 14"/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</p:grpSp>
      <p:sp>
        <p:nvSpPr>
          <p:cNvPr id="21" name="Text Box 16"/>
          <p:cNvSpPr txBox="1">
            <a:spLocks noChangeArrowheads="1"/>
          </p:cNvSpPr>
          <p:nvPr/>
        </p:nvSpPr>
        <p:spPr bwMode="gray">
          <a:xfrm>
            <a:off x="2642991" y="5015219"/>
            <a:ext cx="418438" cy="6459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gray">
          <a:xfrm>
            <a:off x="204949" y="5838789"/>
            <a:ext cx="5533630" cy="34172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dirty="0"/>
              <a:t>Обеспечение информационной поддержки образовательного процесса, научной, инновационной работы </a:t>
            </a:r>
            <a:endParaRPr lang="en-US" sz="3600" b="1" dirty="0"/>
          </a:p>
        </p:txBody>
      </p:sp>
      <p:sp>
        <p:nvSpPr>
          <p:cNvPr id="29" name="AutoShape 19"/>
          <p:cNvSpPr>
            <a:spLocks noChangeArrowheads="1"/>
          </p:cNvSpPr>
          <p:nvPr/>
        </p:nvSpPr>
        <p:spPr bwMode="gray">
          <a:xfrm>
            <a:off x="6477000" y="4619046"/>
            <a:ext cx="5293102" cy="3512859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34B034"/>
              </a:gs>
              <a:gs pos="100000">
                <a:srgbClr val="3F8B4A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gray">
          <a:xfrm>
            <a:off x="6558552" y="4628804"/>
            <a:ext cx="5133882" cy="3446505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AutoShape 21"/>
          <p:cNvSpPr>
            <a:spLocks noChangeArrowheads="1"/>
          </p:cNvSpPr>
          <p:nvPr/>
        </p:nvSpPr>
        <p:spPr bwMode="gray">
          <a:xfrm>
            <a:off x="6601269" y="7165869"/>
            <a:ext cx="5063980" cy="872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/>
              </a:gs>
              <a:gs pos="100000">
                <a:srgbClr val="73E77E">
                  <a:gamma/>
                  <a:tint val="5451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AutoShape 22"/>
          <p:cNvSpPr>
            <a:spLocks noChangeArrowheads="1"/>
          </p:cNvSpPr>
          <p:nvPr/>
        </p:nvSpPr>
        <p:spPr bwMode="gray">
          <a:xfrm>
            <a:off x="6601269" y="4656127"/>
            <a:ext cx="5063980" cy="8704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>
                  <a:gamma/>
                  <a:tint val="33333"/>
                  <a:invGamma/>
                </a:srgbClr>
              </a:gs>
              <a:gs pos="100000">
                <a:srgbClr val="73E77E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gray">
          <a:xfrm>
            <a:off x="8298324" y="4316550"/>
            <a:ext cx="1572785" cy="638169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gray">
          <a:xfrm>
            <a:off x="8313858" y="4246293"/>
            <a:ext cx="1522301" cy="76502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Oval 25"/>
          <p:cNvSpPr>
            <a:spLocks noChangeArrowheads="1"/>
          </p:cNvSpPr>
          <p:nvPr/>
        </p:nvSpPr>
        <p:spPr bwMode="gray">
          <a:xfrm>
            <a:off x="8333275" y="4250196"/>
            <a:ext cx="1487350" cy="747458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gray">
          <a:xfrm>
            <a:off x="8348809" y="4258003"/>
            <a:ext cx="1413565" cy="69671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gray">
          <a:xfrm>
            <a:off x="8434244" y="4277518"/>
            <a:ext cx="1254345" cy="565961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AutoShape 34"/>
          <p:cNvSpPr>
            <a:spLocks noChangeArrowheads="1"/>
          </p:cNvSpPr>
          <p:nvPr/>
        </p:nvSpPr>
        <p:spPr bwMode="gray">
          <a:xfrm>
            <a:off x="12134851" y="3450930"/>
            <a:ext cx="5787854" cy="4130970"/>
          </a:xfrm>
          <a:prstGeom prst="roundRect">
            <a:avLst>
              <a:gd name="adj" fmla="val 16667"/>
            </a:avLst>
          </a:prstGeom>
          <a:solidFill>
            <a:srgbClr val="E9E065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sp>
        <p:nvSpPr>
          <p:cNvPr id="54" name="Прямоугольник 53"/>
          <p:cNvSpPr/>
          <p:nvPr/>
        </p:nvSpPr>
        <p:spPr>
          <a:xfrm>
            <a:off x="6765646" y="5024634"/>
            <a:ext cx="45798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 Повышение эффективности использования методических и научных ресурсов</a:t>
            </a:r>
            <a:endParaRPr lang="ru-RU" sz="3600" b="1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8649053" y="4345413"/>
            <a:ext cx="87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</a:rPr>
              <a:t>2</a:t>
            </a:r>
            <a:endParaRPr lang="en-US" sz="3600" b="1" dirty="0"/>
          </a:p>
        </p:txBody>
      </p:sp>
      <p:sp>
        <p:nvSpPr>
          <p:cNvPr id="42" name="AutoShape 35"/>
          <p:cNvSpPr>
            <a:spLocks noChangeArrowheads="1"/>
          </p:cNvSpPr>
          <p:nvPr/>
        </p:nvSpPr>
        <p:spPr bwMode="gray">
          <a:xfrm>
            <a:off x="12210193" y="6635680"/>
            <a:ext cx="5712512" cy="87235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/>
              </a:gs>
              <a:gs pos="100000">
                <a:srgbClr val="E9E065">
                  <a:gamma/>
                  <a:tint val="57647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sp>
        <p:nvSpPr>
          <p:cNvPr id="43" name="AutoShape 36"/>
          <p:cNvSpPr>
            <a:spLocks noChangeArrowheads="1"/>
          </p:cNvSpPr>
          <p:nvPr/>
        </p:nvSpPr>
        <p:spPr bwMode="gray">
          <a:xfrm>
            <a:off x="12210193" y="3384576"/>
            <a:ext cx="5712512" cy="8704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>
                  <a:gamma/>
                  <a:tint val="33333"/>
                  <a:invGamma/>
                </a:srgbClr>
              </a:gs>
              <a:gs pos="100000">
                <a:srgbClr val="E9E065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3600" b="1"/>
          </a:p>
        </p:txBody>
      </p: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4117898" y="2882438"/>
            <a:ext cx="1770840" cy="908716"/>
            <a:chOff x="1289" y="532"/>
            <a:chExt cx="668" cy="768"/>
          </a:xfrm>
        </p:grpSpPr>
        <p:sp>
          <p:nvSpPr>
            <p:cNvPr id="45" name="Oval 38"/>
            <p:cNvSpPr>
              <a:spLocks noChangeArrowheads="1"/>
            </p:cNvSpPr>
            <p:nvPr/>
          </p:nvSpPr>
          <p:spPr bwMode="gray">
            <a:xfrm>
              <a:off x="1289" y="532"/>
              <a:ext cx="668" cy="768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 sz="3600" b="1"/>
            </a:p>
          </p:txBody>
        </p:sp>
        <p:sp>
          <p:nvSpPr>
            <p:cNvPr id="46" name="Oval 39"/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47" name="Oval 40"/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48" name="Oval 41"/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  <p:sp>
          <p:nvSpPr>
            <p:cNvPr id="49" name="Oval 42"/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3600" b="1"/>
            </a:p>
          </p:txBody>
        </p:sp>
      </p:grpSp>
      <p:sp>
        <p:nvSpPr>
          <p:cNvPr id="50" name="Text Box 43"/>
          <p:cNvSpPr txBox="1">
            <a:spLocks noChangeArrowheads="1"/>
          </p:cNvSpPr>
          <p:nvPr/>
        </p:nvSpPr>
        <p:spPr bwMode="gray">
          <a:xfrm>
            <a:off x="14636176" y="2975885"/>
            <a:ext cx="86600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/>
              <a:t>3</a:t>
            </a: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gray">
          <a:xfrm>
            <a:off x="12082039" y="3735393"/>
            <a:ext cx="5968818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500" b="1" dirty="0"/>
              <a:t>Объединение усилий и возможностей с методическими организациями для внедрения в свою деятельность современных технологий</a:t>
            </a:r>
            <a:endParaRPr lang="en-US" sz="3500" b="1" dirty="0"/>
          </a:p>
        </p:txBody>
      </p:sp>
      <p:grpSp>
        <p:nvGrpSpPr>
          <p:cNvPr id="56" name="Group 7"/>
          <p:cNvGrpSpPr/>
          <p:nvPr/>
        </p:nvGrpSpPr>
        <p:grpSpPr>
          <a:xfrm>
            <a:off x="15519439" y="-1204719"/>
            <a:ext cx="4806532" cy="4061557"/>
            <a:chOff x="0" y="0"/>
            <a:chExt cx="6408709" cy="5415410"/>
          </a:xfrm>
        </p:grpSpPr>
        <p:grpSp>
          <p:nvGrpSpPr>
            <p:cNvPr id="57" name="Group 8"/>
            <p:cNvGrpSpPr>
              <a:grpSpLocks noChangeAspect="1"/>
            </p:cNvGrpSpPr>
            <p:nvPr/>
          </p:nvGrpSpPr>
          <p:grpSpPr>
            <a:xfrm>
              <a:off x="0" y="508000"/>
              <a:ext cx="4907410" cy="4907410"/>
              <a:chOff x="0" y="0"/>
              <a:chExt cx="2787650" cy="2787650"/>
            </a:xfrm>
          </p:grpSpPr>
          <p:sp>
            <p:nvSpPr>
              <p:cNvPr id="60" name="Freeform 9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58" name="Group 10"/>
            <p:cNvGrpSpPr>
              <a:grpSpLocks noChangeAspect="1"/>
            </p:cNvGrpSpPr>
            <p:nvPr/>
          </p:nvGrpSpPr>
          <p:grpSpPr>
            <a:xfrm>
              <a:off x="1501299" y="0"/>
              <a:ext cx="4907410" cy="4907410"/>
              <a:chOff x="-2540" y="-2540"/>
              <a:chExt cx="6355080" cy="6355080"/>
            </a:xfrm>
          </p:grpSpPr>
          <p:sp>
            <p:nvSpPr>
              <p:cNvPr id="59" name="Freeform 11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43525" y="306788"/>
            <a:ext cx="10326268" cy="133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ru-RU" sz="7200" b="1" spc="419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Роль инновационной </a:t>
            </a:r>
            <a:br>
              <a:rPr lang="ru-RU" sz="7200" b="1" spc="419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spc="419" dirty="0">
                <a:solidFill>
                  <a:srgbClr val="F3CD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en-US" sz="7200" b="1" spc="419" dirty="0">
              <a:solidFill>
                <a:srgbClr val="F3CD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4847886" y="-3090326"/>
            <a:ext cx="11979047" cy="10692492"/>
            <a:chOff x="0" y="0"/>
            <a:chExt cx="15972062" cy="14256656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2700000">
              <a:off x="3803245" y="2087839"/>
              <a:ext cx="10080978" cy="10080978"/>
              <a:chOff x="0" y="0"/>
              <a:chExt cx="2653030" cy="26530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2700000">
              <a:off x="2087839" y="2087839"/>
              <a:ext cx="10080978" cy="10080978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6383000" y="1879291"/>
            <a:ext cx="1139556" cy="947720"/>
            <a:chOff x="0" y="0"/>
            <a:chExt cx="5995194" cy="5351308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 rot="-2700000">
              <a:off x="1427567" y="783681"/>
              <a:ext cx="3783946" cy="3783946"/>
              <a:chOff x="0" y="0"/>
              <a:chExt cx="2653030" cy="265303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 rot="-2700000">
              <a:off x="783681" y="783681"/>
              <a:ext cx="3783946" cy="3783946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8825000" y="1737597"/>
            <a:ext cx="705643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500"/>
              </a:lnSpc>
              <a:defRPr sz="300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/>
              <a:t>Потребность в обновлении содержания образования </a:t>
            </a:r>
          </a:p>
        </p:txBody>
      </p:sp>
      <p:sp>
        <p:nvSpPr>
          <p:cNvPr id="32" name="Freeform 21"/>
          <p:cNvSpPr>
            <a:spLocks/>
          </p:cNvSpPr>
          <p:nvPr/>
        </p:nvSpPr>
        <p:spPr bwMode="gray">
          <a:xfrm rot="1320929">
            <a:off x="8669670" y="6759546"/>
            <a:ext cx="2632452" cy="1949670"/>
          </a:xfrm>
          <a:custGeom>
            <a:avLst/>
            <a:gdLst/>
            <a:ahLst/>
            <a:cxnLst>
              <a:cxn ang="0">
                <a:pos x="12" y="2464"/>
              </a:cxn>
              <a:cxn ang="0">
                <a:pos x="56" y="2120"/>
              </a:cxn>
              <a:cxn ang="0">
                <a:pos x="124" y="1808"/>
              </a:cxn>
              <a:cxn ang="0">
                <a:pos x="212" y="1524"/>
              </a:cxn>
              <a:cxn ang="0">
                <a:pos x="316" y="1270"/>
              </a:cxn>
              <a:cxn ang="0">
                <a:pos x="430" y="1044"/>
              </a:cxn>
              <a:cxn ang="0">
                <a:pos x="550" y="846"/>
              </a:cxn>
              <a:cxn ang="0">
                <a:pos x="672" y="674"/>
              </a:cxn>
              <a:cxn ang="0">
                <a:pos x="792" y="528"/>
              </a:cxn>
              <a:cxn ang="0">
                <a:pos x="906" y="408"/>
              </a:cxn>
              <a:cxn ang="0">
                <a:pos x="1010" y="310"/>
              </a:cxn>
              <a:cxn ang="0">
                <a:pos x="1096" y="236"/>
              </a:cxn>
              <a:cxn ang="0">
                <a:pos x="1164" y="184"/>
              </a:cxn>
              <a:cxn ang="0">
                <a:pos x="1208" y="154"/>
              </a:cxn>
              <a:cxn ang="0">
                <a:pos x="1224" y="144"/>
              </a:cxn>
              <a:cxn ang="0">
                <a:pos x="1728" y="56"/>
              </a:cxn>
              <a:cxn ang="0">
                <a:pos x="1568" y="328"/>
              </a:cxn>
              <a:cxn ang="0">
                <a:pos x="1554" y="332"/>
              </a:cxn>
              <a:cxn ang="0">
                <a:pos x="1514" y="346"/>
              </a:cxn>
              <a:cxn ang="0">
                <a:pos x="1452" y="370"/>
              </a:cxn>
              <a:cxn ang="0">
                <a:pos x="1370" y="410"/>
              </a:cxn>
              <a:cxn ang="0">
                <a:pos x="1270" y="466"/>
              </a:cxn>
              <a:cxn ang="0">
                <a:pos x="1158" y="540"/>
              </a:cxn>
              <a:cxn ang="0">
                <a:pos x="1034" y="636"/>
              </a:cxn>
              <a:cxn ang="0">
                <a:pos x="904" y="756"/>
              </a:cxn>
              <a:cxn ang="0">
                <a:pos x="770" y="900"/>
              </a:cxn>
              <a:cxn ang="0">
                <a:pos x="632" y="1076"/>
              </a:cxn>
              <a:cxn ang="0">
                <a:pos x="498" y="1280"/>
              </a:cxn>
              <a:cxn ang="0">
                <a:pos x="370" y="1518"/>
              </a:cxn>
              <a:cxn ang="0">
                <a:pos x="248" y="1792"/>
              </a:cxn>
              <a:cxn ang="0">
                <a:pos x="138" y="2104"/>
              </a:cxn>
              <a:cxn ang="0">
                <a:pos x="42" y="2456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7030A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3" name="Group 9"/>
          <p:cNvGrpSpPr/>
          <p:nvPr/>
        </p:nvGrpSpPr>
        <p:grpSpPr>
          <a:xfrm>
            <a:off x="16400362" y="4026017"/>
            <a:ext cx="1139556" cy="947720"/>
            <a:chOff x="0" y="0"/>
            <a:chExt cx="5995194" cy="5351308"/>
          </a:xfrm>
        </p:grpSpPr>
        <p:grpSp>
          <p:nvGrpSpPr>
            <p:cNvPr id="34" name="Group 10"/>
            <p:cNvGrpSpPr>
              <a:grpSpLocks noChangeAspect="1"/>
            </p:cNvGrpSpPr>
            <p:nvPr/>
          </p:nvGrpSpPr>
          <p:grpSpPr>
            <a:xfrm rot="-2700000">
              <a:off x="1427567" y="783681"/>
              <a:ext cx="3783946" cy="3783946"/>
              <a:chOff x="0" y="0"/>
              <a:chExt cx="2653030" cy="265303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35" name="Group 12"/>
            <p:cNvGrpSpPr/>
            <p:nvPr/>
          </p:nvGrpSpPr>
          <p:grpSpPr>
            <a:xfrm rot="-2700000">
              <a:off x="783681" y="783681"/>
              <a:ext cx="3783946" cy="3783946"/>
              <a:chOff x="0" y="0"/>
              <a:chExt cx="1913890" cy="1913890"/>
            </a:xfrm>
          </p:grpSpPr>
          <p:sp>
            <p:nvSpPr>
              <p:cNvPr id="36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6195600" y="3306291"/>
            <a:ext cx="992863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500"/>
              </a:lnSpc>
              <a:defRPr sz="300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/>
              <a:t>Потребность достижении нового качества на основе инновационных инициатив по приоритетным направлениям образовательной деятельности </a:t>
            </a:r>
            <a:endParaRPr lang="en-US" sz="4000" b="1" dirty="0"/>
          </a:p>
        </p:txBody>
      </p:sp>
      <p:sp>
        <p:nvSpPr>
          <p:cNvPr id="39" name="AutoShape 4"/>
          <p:cNvSpPr/>
          <p:nvPr/>
        </p:nvSpPr>
        <p:spPr>
          <a:xfrm>
            <a:off x="4447675" y="7429499"/>
            <a:ext cx="3495850" cy="2464091"/>
          </a:xfrm>
          <a:prstGeom prst="rect">
            <a:avLst/>
          </a:prstGeom>
          <a:solidFill>
            <a:srgbClr val="F3CD74"/>
          </a:solidFill>
        </p:spPr>
      </p:sp>
      <p:sp>
        <p:nvSpPr>
          <p:cNvPr id="40" name="AutoShape 5"/>
          <p:cNvSpPr/>
          <p:nvPr/>
        </p:nvSpPr>
        <p:spPr>
          <a:xfrm>
            <a:off x="12099837" y="6107471"/>
            <a:ext cx="5300331" cy="4000500"/>
          </a:xfrm>
          <a:prstGeom prst="rect">
            <a:avLst/>
          </a:prstGeom>
          <a:solidFill>
            <a:srgbClr val="5DCAD1"/>
          </a:solidFill>
        </p:spPr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12256720" y="6358916"/>
            <a:ext cx="4931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500"/>
              </a:lnSpc>
              <a:defRPr sz="300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tx1"/>
                </a:solidFill>
              </a:rPr>
              <a:t>тем </a:t>
            </a:r>
            <a:r>
              <a:rPr lang="ru-RU" sz="3600" b="1" dirty="0" smtClean="0">
                <a:solidFill>
                  <a:schemeClr val="tx1"/>
                </a:solidFill>
              </a:rPr>
              <a:t>больше требований </a:t>
            </a:r>
            <a:endParaRPr lang="ru-RU" sz="3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tx1"/>
                </a:solidFill>
              </a:rPr>
              <a:t>к </a:t>
            </a:r>
            <a:r>
              <a:rPr lang="ru-RU" sz="3600" b="1" dirty="0" smtClean="0">
                <a:solidFill>
                  <a:schemeClr val="tx1"/>
                </a:solidFill>
              </a:rPr>
              <a:t>научно обоснованному </a:t>
            </a:r>
            <a:endParaRPr lang="ru-RU" sz="3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tx1"/>
                </a:solidFill>
              </a:rPr>
              <a:t>управлению </a:t>
            </a:r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tx1"/>
                </a:solidFill>
              </a:rPr>
              <a:t>инновационным </a:t>
            </a:r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tx1"/>
                </a:solidFill>
              </a:rPr>
              <a:t>процессом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4794801" y="7708755"/>
            <a:ext cx="280159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4500"/>
              </a:lnSpc>
              <a:defRPr sz="3000">
                <a:solidFill>
                  <a:srgbClr val="5DCAD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chemeClr val="tx1"/>
                </a:solidFill>
              </a:rPr>
              <a:t>чем выше </a:t>
            </a:r>
          </a:p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chemeClr val="tx1"/>
                </a:solidFill>
              </a:rPr>
              <a:t>ранг инноваций</a:t>
            </a:r>
          </a:p>
        </p:txBody>
      </p:sp>
      <p:pic>
        <p:nvPicPr>
          <p:cNvPr id="5122" name="Picture 2" descr="D:\МБДОУ ДО\1 площадки\КИП ЭИ НАСТАВНИЧЕСТВО\НАСТАВНИЧЕСТВО ПРЕЗЕНТАЦИЯ\16451025348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r="11213" b="8356"/>
          <a:stretch/>
        </p:blipFill>
        <p:spPr bwMode="auto">
          <a:xfrm>
            <a:off x="951090" y="1270155"/>
            <a:ext cx="5207724" cy="5067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061667" y="7769034"/>
            <a:ext cx="5009706" cy="4247706"/>
            <a:chOff x="0" y="0"/>
            <a:chExt cx="6679608" cy="5663608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016000" y="0"/>
              <a:ext cx="5663608" cy="5663608"/>
              <a:chOff x="0" y="0"/>
              <a:chExt cx="2787650" cy="27876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5663608" cy="5663608"/>
              <a:chOff x="-2540" y="-2540"/>
              <a:chExt cx="6355080" cy="63550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-2949755" y="-1350917"/>
            <a:ext cx="10192766" cy="8393873"/>
            <a:chOff x="0" y="0"/>
            <a:chExt cx="13590355" cy="11191831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11191831" cy="11191831"/>
              <a:chOff x="0" y="0"/>
              <a:chExt cx="2787650" cy="27876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2398524" y="0"/>
              <a:ext cx="11191831" cy="11191831"/>
              <a:chOff x="-2540" y="-254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sp>
        <p:nvSpPr>
          <p:cNvPr id="15" name="Rectangle 2"/>
          <p:cNvSpPr txBox="1">
            <a:spLocks noChangeArrowheads="1"/>
          </p:cNvSpPr>
          <p:nvPr/>
        </p:nvSpPr>
        <p:spPr bwMode="white">
          <a:xfrm>
            <a:off x="7239000" y="2005"/>
            <a:ext cx="10287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5040"/>
              </a:lnSpc>
              <a:defRPr sz="4200" spc="420">
                <a:solidFill>
                  <a:srgbClr val="F5FBF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ИННОВАЦИОННОЙ </a:t>
            </a:r>
            <a:b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43011" y="3607201"/>
            <a:ext cx="10282989" cy="334150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charset="0"/>
              </a:rPr>
              <a:t>Целенаправленная педагогическая деятельность, основанная на осмыслении (рефлексии) своего собственного практического опыта при помощи сравнения и изучения, изменения и развития учебно-воспитательного процесса с целью достижения более высоких результатов, получения нового знания, качественно иной педагогической практики</a:t>
            </a:r>
            <a:r>
              <a:rPr lang="ru-RU" sz="24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4032" y="7277100"/>
            <a:ext cx="11201400" cy="2846565"/>
          </a:xfrm>
          <a:prstGeom prst="roundRect">
            <a:avLst/>
          </a:prstGeom>
          <a:solidFill>
            <a:srgbClr val="FFCE8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charset="0"/>
              </a:rPr>
              <a:t>Совокупность качеств педагога, определяющих его направленность на совершенствование собственной педагогической деятельности и деятельности всего коллектива, а также его способность выявлять актуальные проблемы образования, находить и реализовать эффективные способы их решения</a:t>
            </a:r>
            <a:r>
              <a:rPr lang="ru-RU" sz="24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050" name="Picture 2" descr="D:\МБДОУ ДО\1 площадки\КИП ЭИ НАСТАВНИЧЕСТВО\НАСТАВНИЧЕСТВО ПРЕЗЕНТАЦИЯ\для презентации\использовала фото\1644988994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5" t="11386" r="27930" b="5856"/>
          <a:stretch/>
        </p:blipFill>
        <p:spPr bwMode="auto">
          <a:xfrm>
            <a:off x="13570513" y="7211819"/>
            <a:ext cx="2841815" cy="2873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БДОУ ДО\1 площадки\КИП ЭИ НАСТАВНИЧЕСТВО\НАСТАВНИЧЕСТВО ПРЕЗЕНТАЦИЯ\для презентации\1645095946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83" y="695120"/>
            <a:ext cx="3946306" cy="5261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586342" y="-898534"/>
            <a:ext cx="8326610" cy="7403315"/>
            <a:chOff x="0" y="0"/>
            <a:chExt cx="11102146" cy="987108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-2700000">
              <a:off x="1445587" y="1445587"/>
              <a:ext cx="6979912" cy="6979912"/>
              <a:chOff x="0" y="0"/>
              <a:chExt cx="2653030" cy="26530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2676647" y="1445587"/>
              <a:ext cx="6979912" cy="6979912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-1409506" y="7334462"/>
            <a:ext cx="4547940" cy="3930345"/>
            <a:chOff x="0" y="0"/>
            <a:chExt cx="6063920" cy="5240461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2700000">
              <a:off x="767448" y="767448"/>
              <a:ext cx="3705565" cy="3705565"/>
              <a:chOff x="0" y="0"/>
              <a:chExt cx="2653030" cy="265303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1590907" y="767448"/>
              <a:ext cx="3705565" cy="3705565"/>
              <a:chOff x="0" y="0"/>
              <a:chExt cx="191389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97581" y="419100"/>
            <a:ext cx="1292296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94"/>
              </a:lnSpc>
            </a:pPr>
            <a:r>
              <a:rPr lang="ru-RU" sz="8694" b="1" spc="869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МАСТЕРСТВО </a:t>
            </a:r>
            <a:endParaRPr lang="en-US" sz="8694" b="1" spc="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06216" y="3162300"/>
            <a:ext cx="8537905" cy="21755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ru-RU" sz="4000" b="1" dirty="0"/>
              <a:t>идеал педагогической деятельности, побуждающий педагогов к самосовершенствованию 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906216" y="5880442"/>
            <a:ext cx="8705595" cy="187151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ru-RU" sz="4000" b="1" dirty="0"/>
              <a:t>эталон, содержащий оценку эффективности педагогического труда 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-1754930">
            <a:off x="4917311" y="4344729"/>
            <a:ext cx="2246297" cy="783928"/>
          </a:xfrm>
          <a:prstGeom prst="notchedRightArrow">
            <a:avLst>
              <a:gd name="adj1" fmla="val 50000"/>
              <a:gd name="adj2" fmla="val 64978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917089">
            <a:off x="4640392" y="6157175"/>
            <a:ext cx="2338642" cy="783926"/>
          </a:xfrm>
          <a:prstGeom prst="notchedRightArrow">
            <a:avLst>
              <a:gd name="adj1" fmla="val 50000"/>
              <a:gd name="adj2" fmla="val 84912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618086" y="8240882"/>
            <a:ext cx="9281857" cy="1944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ru-RU" sz="4000" b="1" dirty="0"/>
              <a:t>важнейшее профессиональное качество личности </a:t>
            </a:r>
            <a:r>
              <a:rPr lang="ru-RU" sz="4000" b="1" dirty="0" smtClean="0"/>
              <a:t>воспитателя </a:t>
            </a:r>
            <a:endParaRPr lang="ru-RU" sz="4000" b="1" dirty="0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 rot="2274493">
            <a:off x="4371833" y="7848919"/>
            <a:ext cx="2338642" cy="783926"/>
          </a:xfrm>
          <a:prstGeom prst="notchedRightArrow">
            <a:avLst>
              <a:gd name="adj1" fmla="val 50000"/>
              <a:gd name="adj2" fmla="val 84912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74" name="Picture 2" descr="D:\МБДОУ ДО\1 площадки\КИП ЭИ НАСТАВНИЧЕСТВО\НАСТАВНИЧЕСТВО ПРЕЗЕНТАЦИЯ\для презентации\использовала фото\IMG_20210319_1013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2042"/>
          <a:stretch/>
        </p:blipFill>
        <p:spPr bwMode="auto">
          <a:xfrm>
            <a:off x="756819" y="3576014"/>
            <a:ext cx="3821606" cy="3852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7090" y="-608041"/>
            <a:ext cx="4011838" cy="3416193"/>
            <a:chOff x="0" y="0"/>
            <a:chExt cx="5349117" cy="455492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4554924" cy="4554924"/>
              <a:chOff x="0" y="0"/>
              <a:chExt cx="2787650" cy="27876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794194" y="0"/>
              <a:ext cx="4554924" cy="4554924"/>
              <a:chOff x="-2540" y="-254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150725" y="7124700"/>
            <a:ext cx="6668065" cy="5783850"/>
            <a:chOff x="0" y="0"/>
            <a:chExt cx="8890754" cy="7711801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178953" y="0"/>
              <a:ext cx="7711801" cy="7711801"/>
              <a:chOff x="0" y="0"/>
              <a:chExt cx="2787650" cy="27876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7711801" cy="7711801"/>
              <a:chOff x="-2540" y="-254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6151777" y="775852"/>
            <a:ext cx="15302483" cy="64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27"/>
              </a:lnSpc>
            </a:pPr>
            <a:r>
              <a:rPr lang="ru-RU" sz="8800" b="1" spc="3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en-US" sz="8800" b="1" spc="33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3888556" y="5274937"/>
            <a:ext cx="4170845" cy="474168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4400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10055771" y="5332300"/>
            <a:ext cx="3551204" cy="4280258"/>
          </a:xfrm>
          <a:prstGeom prst="roundRect">
            <a:avLst>
              <a:gd name="adj" fmla="val 13745"/>
            </a:avLst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4400"/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4856391" y="5332300"/>
            <a:ext cx="4973409" cy="4832092"/>
          </a:xfrm>
          <a:prstGeom prst="roundRect">
            <a:avLst>
              <a:gd name="adj" fmla="val 13745"/>
            </a:avLst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4400"/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314349" y="5386387"/>
            <a:ext cx="4259893" cy="4278464"/>
          </a:xfrm>
          <a:prstGeom prst="roundRect">
            <a:avLst>
              <a:gd name="adj" fmla="val 13745"/>
            </a:avLst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1298208" y="1980306"/>
            <a:ext cx="15694743" cy="2863564"/>
            <a:chOff x="624" y="1152"/>
            <a:chExt cx="4080" cy="720"/>
          </a:xfrm>
        </p:grpSpPr>
        <p:sp>
          <p:nvSpPr>
            <p:cNvPr id="19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0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1" name="Rectangle 14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2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" name="Rectangle 20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4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26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Rectangle 26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38" name="Rectangle 27"/>
          <p:cNvSpPr>
            <a:spLocks noChangeArrowheads="1"/>
          </p:cNvSpPr>
          <p:nvPr/>
        </p:nvSpPr>
        <p:spPr bwMode="gray">
          <a:xfrm>
            <a:off x="2185108" y="2808152"/>
            <a:ext cx="22375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1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gray">
          <a:xfrm>
            <a:off x="6596512" y="2678202"/>
            <a:ext cx="22375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2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gray">
          <a:xfrm>
            <a:off x="11038455" y="2654916"/>
            <a:ext cx="22375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3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gray">
          <a:xfrm>
            <a:off x="15423476" y="2636631"/>
            <a:ext cx="22375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4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42" name="Rectangle 31"/>
          <p:cNvSpPr>
            <a:spLocks noChangeArrowheads="1"/>
          </p:cNvSpPr>
          <p:nvPr/>
        </p:nvSpPr>
        <p:spPr bwMode="auto">
          <a:xfrm>
            <a:off x="8808" y="5448127"/>
            <a:ext cx="4565434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Может ли каждый </a:t>
            </a:r>
            <a:r>
              <a:rPr lang="ru-RU" sz="4400" b="1" dirty="0" smtClean="0"/>
              <a:t>воспитатель </a:t>
            </a:r>
            <a:r>
              <a:rPr lang="ru-RU" sz="4400" b="1" dirty="0"/>
              <a:t>овладеть педагогическим мастерством? </a:t>
            </a:r>
            <a:endParaRPr lang="en-US" sz="4400" b="1" dirty="0"/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4800600" y="5229735"/>
            <a:ext cx="525517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Педагогическое мастерство – это врожденное качество или ему можно обучить каждого желающего?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10143078" y="5699457"/>
            <a:ext cx="337659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Что является критериями </a:t>
            </a:r>
            <a:r>
              <a:rPr lang="ru-RU" sz="4400" b="1" dirty="0" smtClean="0"/>
              <a:t>педагогичес-кого </a:t>
            </a:r>
            <a:r>
              <a:rPr lang="ru-RU" sz="4400" b="1" dirty="0"/>
              <a:t>мастерства?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13888557" y="5301005"/>
            <a:ext cx="41708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 и в каких "единицах" можно измерить количество и качество педагогического мастерства?</a:t>
            </a:r>
            <a:r>
              <a:rPr lang="ru-RU" sz="4000" dirty="0"/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595489" y="-974324"/>
            <a:ext cx="6912218" cy="4695660"/>
            <a:chOff x="0" y="0"/>
            <a:chExt cx="9216291" cy="6260879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477706" y="0"/>
              <a:ext cx="6260879" cy="6260879"/>
              <a:chOff x="0" y="0"/>
              <a:chExt cx="2787650" cy="27876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77186"/>
              <a:ext cx="9216291" cy="5483693"/>
            </a:xfrm>
            <a:prstGeom prst="rect">
              <a:avLst/>
            </a:prstGeom>
          </p:spPr>
        </p:pic>
      </p:grpSp>
      <p:sp>
        <p:nvSpPr>
          <p:cNvPr id="9" name="Freeform 3"/>
          <p:cNvSpPr>
            <a:spLocks noEditPoints="1"/>
          </p:cNvSpPr>
          <p:nvPr/>
        </p:nvSpPr>
        <p:spPr bwMode="gray">
          <a:xfrm>
            <a:off x="1860619" y="2879456"/>
            <a:ext cx="14293781" cy="7598044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" name="Oval 35"/>
          <p:cNvSpPr>
            <a:spLocks noChangeArrowheads="1"/>
          </p:cNvSpPr>
          <p:nvPr/>
        </p:nvSpPr>
        <p:spPr bwMode="gray">
          <a:xfrm rot="-723406">
            <a:off x="10176774" y="8214266"/>
            <a:ext cx="3458911" cy="1254395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gray">
          <a:xfrm>
            <a:off x="9392081" y="6528540"/>
            <a:ext cx="4100299" cy="3210652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2" name="Oval 37"/>
          <p:cNvSpPr>
            <a:spLocks noChangeArrowheads="1"/>
          </p:cNvSpPr>
          <p:nvPr/>
        </p:nvSpPr>
        <p:spPr bwMode="gray">
          <a:xfrm>
            <a:off x="9449142" y="6558859"/>
            <a:ext cx="4004854" cy="3130012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3" name="Oval 38"/>
          <p:cNvSpPr>
            <a:spLocks noChangeArrowheads="1"/>
          </p:cNvSpPr>
          <p:nvPr/>
        </p:nvSpPr>
        <p:spPr bwMode="gray">
          <a:xfrm>
            <a:off x="9540904" y="6627102"/>
            <a:ext cx="3810148" cy="292692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4" name="Oval 39"/>
          <p:cNvSpPr>
            <a:spLocks noChangeArrowheads="1"/>
          </p:cNvSpPr>
          <p:nvPr/>
        </p:nvSpPr>
        <p:spPr bwMode="gray">
          <a:xfrm>
            <a:off x="9793236" y="6814029"/>
            <a:ext cx="3390191" cy="237439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gray">
          <a:xfrm>
            <a:off x="9133725" y="6993989"/>
            <a:ext cx="466632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социально </a:t>
            </a:r>
          </a:p>
          <a:p>
            <a:pPr algn="ctr"/>
            <a:r>
              <a:rPr lang="ru-RU" sz="4000" b="1" dirty="0"/>
              <a:t>направленные </a:t>
            </a:r>
          </a:p>
          <a:p>
            <a:pPr algn="ctr"/>
            <a:r>
              <a:rPr lang="ru-RU" sz="4000" b="1" dirty="0"/>
              <a:t>личностные </a:t>
            </a:r>
          </a:p>
          <a:p>
            <a:pPr algn="ctr"/>
            <a:r>
              <a:rPr lang="ru-RU" sz="4000" b="1" dirty="0"/>
              <a:t>качества </a:t>
            </a:r>
            <a:endParaRPr lang="en-US" sz="4000" b="1" dirty="0"/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gray">
          <a:xfrm rot="-772996">
            <a:off x="4973995" y="7865255"/>
            <a:ext cx="2725897" cy="1146875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" name="Group 42"/>
          <p:cNvGrpSpPr>
            <a:grpSpLocks/>
          </p:cNvGrpSpPr>
          <p:nvPr/>
        </p:nvGrpSpPr>
        <p:grpSpPr bwMode="auto">
          <a:xfrm>
            <a:off x="3810819" y="6499048"/>
            <a:ext cx="4846878" cy="2711881"/>
            <a:chOff x="561" y="2112"/>
            <a:chExt cx="1237" cy="860"/>
          </a:xfrm>
        </p:grpSpPr>
        <p:sp>
          <p:nvSpPr>
            <p:cNvPr id="18" name="Oval 43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9" name="Oval 44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0" name="Oval 45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1" name="Oval 46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gray">
            <a:xfrm>
              <a:off x="561" y="2433"/>
              <a:ext cx="1237" cy="3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/>
                <a:t>продуктивность </a:t>
              </a:r>
              <a:endParaRPr lang="en-US" sz="4000" b="1" dirty="0"/>
            </a:p>
          </p:txBody>
        </p:sp>
      </p:grpSp>
      <p:sp>
        <p:nvSpPr>
          <p:cNvPr id="23" name="Oval 48"/>
          <p:cNvSpPr>
            <a:spLocks noChangeArrowheads="1"/>
          </p:cNvSpPr>
          <p:nvPr/>
        </p:nvSpPr>
        <p:spPr bwMode="gray">
          <a:xfrm>
            <a:off x="2059448" y="6022462"/>
            <a:ext cx="2199043" cy="1003515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49"/>
          <p:cNvSpPr>
            <a:spLocks noChangeArrowheads="1"/>
          </p:cNvSpPr>
          <p:nvPr/>
        </p:nvSpPr>
        <p:spPr bwMode="gray">
          <a:xfrm>
            <a:off x="2035123" y="5178062"/>
            <a:ext cx="2462472" cy="1926391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" name="Oval 50"/>
          <p:cNvSpPr>
            <a:spLocks noChangeArrowheads="1"/>
          </p:cNvSpPr>
          <p:nvPr/>
        </p:nvSpPr>
        <p:spPr bwMode="gray">
          <a:xfrm>
            <a:off x="2069677" y="5194379"/>
            <a:ext cx="2405203" cy="1881591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6" name="Oval 51"/>
          <p:cNvSpPr>
            <a:spLocks noChangeArrowheads="1"/>
          </p:cNvSpPr>
          <p:nvPr/>
        </p:nvSpPr>
        <p:spPr bwMode="gray">
          <a:xfrm>
            <a:off x="2125953" y="5237837"/>
            <a:ext cx="2286851" cy="1756152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7" name="Oval 52"/>
          <p:cNvSpPr>
            <a:spLocks noChangeArrowheads="1"/>
          </p:cNvSpPr>
          <p:nvPr/>
        </p:nvSpPr>
        <p:spPr bwMode="gray">
          <a:xfrm>
            <a:off x="2274627" y="5348721"/>
            <a:ext cx="2038696" cy="1424635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gray">
          <a:xfrm>
            <a:off x="2434308" y="5707095"/>
            <a:ext cx="501656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компетентность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29" name="Oval 54"/>
          <p:cNvSpPr>
            <a:spLocks noChangeArrowheads="1"/>
          </p:cNvSpPr>
          <p:nvPr/>
        </p:nvSpPr>
        <p:spPr bwMode="gray">
          <a:xfrm>
            <a:off x="3826772" y="4247961"/>
            <a:ext cx="1649283" cy="430078"/>
          </a:xfrm>
          <a:prstGeom prst="ellipse">
            <a:avLst/>
          </a:prstGeom>
          <a:solidFill>
            <a:srgbClr val="0F2145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55"/>
          <p:cNvSpPr>
            <a:spLocks noChangeArrowheads="1"/>
          </p:cNvSpPr>
          <p:nvPr/>
        </p:nvSpPr>
        <p:spPr bwMode="gray">
          <a:xfrm>
            <a:off x="3951924" y="3494301"/>
            <a:ext cx="1641647" cy="1284261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1" name="Oval 56"/>
          <p:cNvSpPr>
            <a:spLocks noChangeArrowheads="1"/>
          </p:cNvSpPr>
          <p:nvPr/>
        </p:nvSpPr>
        <p:spPr bwMode="gray">
          <a:xfrm>
            <a:off x="3977475" y="3505176"/>
            <a:ext cx="1599650" cy="125439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2" name="Oval 57"/>
          <p:cNvSpPr>
            <a:spLocks noChangeArrowheads="1"/>
          </p:cNvSpPr>
          <p:nvPr/>
        </p:nvSpPr>
        <p:spPr bwMode="gray">
          <a:xfrm>
            <a:off x="4012963" y="3533092"/>
            <a:ext cx="1523294" cy="117076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3" name="Oval 58"/>
          <p:cNvSpPr>
            <a:spLocks noChangeArrowheads="1"/>
          </p:cNvSpPr>
          <p:nvPr/>
        </p:nvSpPr>
        <p:spPr bwMode="gray">
          <a:xfrm>
            <a:off x="4113578" y="3609901"/>
            <a:ext cx="1355314" cy="94677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4" name="Text Box 59"/>
          <p:cNvSpPr txBox="1">
            <a:spLocks noChangeArrowheads="1"/>
          </p:cNvSpPr>
          <p:nvPr/>
        </p:nvSpPr>
        <p:spPr bwMode="gray">
          <a:xfrm>
            <a:off x="3860043" y="3782488"/>
            <a:ext cx="568086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профессионализм</a:t>
            </a:r>
            <a:r>
              <a:rPr lang="ru-RU" sz="4000" dirty="0"/>
              <a:t> </a:t>
            </a:r>
            <a:endParaRPr lang="en-US" sz="4000" dirty="0"/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5366137" y="66975"/>
            <a:ext cx="12244388" cy="2613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0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ГЛАВНЫЕ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6000" b="1" spc="335" dirty="0" smtClean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ЭЛЕМЕНТЫ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60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ОПРЕДЕЛЯЮЩИЕ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6000" b="1" spc="335" dirty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ЛИЧНОСТЬ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6000" b="1" spc="335" dirty="0" smtClean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ПЕДАГОГА</a:t>
            </a:r>
            <a:endParaRPr lang="en-US" sz="6000" b="1" spc="335" dirty="0">
              <a:solidFill>
                <a:srgbClr val="F5FB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31" y="3189341"/>
            <a:ext cx="5230195" cy="2847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168" y="4022197"/>
            <a:ext cx="2778827" cy="2778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6668" y="7601296"/>
            <a:ext cx="6657396" cy="6455961"/>
            <a:chOff x="0" y="0"/>
            <a:chExt cx="8876529" cy="8607948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030580" y="0"/>
              <a:ext cx="7845948" cy="7845948"/>
              <a:chOff x="0" y="0"/>
              <a:chExt cx="2787650" cy="27876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747420"/>
              <a:ext cx="7860529" cy="7860529"/>
              <a:chOff x="-2540" y="-254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5697200" y="-528607"/>
            <a:ext cx="3495614" cy="3490190"/>
            <a:chOff x="0" y="0"/>
            <a:chExt cx="4660819" cy="4653587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69232" y="0"/>
              <a:ext cx="3891587" cy="3891587"/>
              <a:chOff x="0" y="0"/>
              <a:chExt cx="2787650" cy="27876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754768"/>
              <a:ext cx="3898819" cy="3898819"/>
              <a:chOff x="-2540" y="-2540"/>
              <a:chExt cx="6355080" cy="63550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sp>
        <p:nvSpPr>
          <p:cNvPr id="13" name="Freeform 3"/>
          <p:cNvSpPr>
            <a:spLocks/>
          </p:cNvSpPr>
          <p:nvPr/>
        </p:nvSpPr>
        <p:spPr bwMode="gray">
          <a:xfrm rot="688037">
            <a:off x="9405178" y="1929122"/>
            <a:ext cx="3758965" cy="181098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5586988" y="3042495"/>
            <a:ext cx="5905648" cy="3559813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gray">
          <a:xfrm>
            <a:off x="6412821" y="2816777"/>
            <a:ext cx="4520140" cy="5225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flipH="1">
            <a:off x="10628161" y="2968876"/>
            <a:ext cx="119086" cy="231461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flipH="1">
            <a:off x="6613245" y="2926764"/>
            <a:ext cx="116498" cy="231461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2245661" y="3087023"/>
            <a:ext cx="5679665" cy="3051546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gray">
          <a:xfrm>
            <a:off x="13426694" y="2857830"/>
            <a:ext cx="3039274" cy="46037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 flipH="1">
            <a:off x="16224438" y="2972563"/>
            <a:ext cx="116498" cy="228917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flipH="1">
            <a:off x="13539487" y="2956443"/>
            <a:ext cx="116496" cy="228917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Freeform 12"/>
          <p:cNvSpPr>
            <a:spLocks/>
          </p:cNvSpPr>
          <p:nvPr/>
        </p:nvSpPr>
        <p:spPr bwMode="gray">
          <a:xfrm>
            <a:off x="2195634" y="1836468"/>
            <a:ext cx="4579620" cy="1699073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gray">
          <a:xfrm>
            <a:off x="8407506" y="2724121"/>
            <a:ext cx="46081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gray">
          <a:xfrm>
            <a:off x="14774175" y="2689236"/>
            <a:ext cx="46081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>
                <a:solidFill>
                  <a:srgbClr val="FFFFFF"/>
                </a:solidFill>
              </a:rPr>
              <a:t>3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412276" y="2340200"/>
            <a:ext cx="3885818" cy="3194137"/>
            <a:chOff x="521" y="1827"/>
            <a:chExt cx="1501" cy="1013"/>
          </a:xfrm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21" y="1928"/>
              <a:ext cx="1501" cy="912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662" y="1850"/>
              <a:ext cx="1219" cy="15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flipH="1">
              <a:off x="1764" y="1889"/>
              <a:ext cx="46" cy="79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19"/>
            <p:cNvSpPr>
              <a:spLocks noChangeArrowheads="1"/>
            </p:cNvSpPr>
            <p:nvPr/>
          </p:nvSpPr>
          <p:spPr bwMode="auto">
            <a:xfrm flipH="1">
              <a:off x="729" y="1889"/>
              <a:ext cx="47" cy="79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gray">
            <a:xfrm>
              <a:off x="1182" y="1827"/>
              <a:ext cx="172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570" y="2039"/>
              <a:ext cx="1395" cy="6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4000" b="1" dirty="0"/>
                <a:t>развитие педагога как творческой личности</a:t>
              </a:r>
              <a:endParaRPr lang="en-US" sz="4000" dirty="0"/>
            </a:p>
          </p:txBody>
        </p:sp>
      </p:grp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5657148" y="3432209"/>
            <a:ext cx="5674457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/>
              <a:t>переключение его с репродуктивного типа деятельности на самостоятельный поиск методических решений </a:t>
            </a:r>
            <a:endParaRPr lang="en-US" sz="4000" b="1" dirty="0"/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12274555" y="3397122"/>
            <a:ext cx="5454202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/>
              <a:t>превращение педагога в разработчика и автора инновационных методик </a:t>
            </a:r>
            <a:endParaRPr lang="en-US" sz="4000" b="1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02234" y="-67758"/>
            <a:ext cx="14723466" cy="22204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Главная цель </a:t>
            </a:r>
            <a:b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</a:b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инновационной деятельности 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619" y="6458572"/>
            <a:ext cx="4195499" cy="314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9" r="24444"/>
          <a:stretch/>
        </p:blipFill>
        <p:spPr>
          <a:xfrm rot="5400000">
            <a:off x="5214668" y="6232602"/>
            <a:ext cx="2626049" cy="4220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0000"/>
          <a:stretch/>
        </p:blipFill>
        <p:spPr>
          <a:xfrm rot="5400000">
            <a:off x="14314676" y="5805061"/>
            <a:ext cx="2902832" cy="4453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7778"/>
          <a:stretch/>
        </p:blipFill>
        <p:spPr>
          <a:xfrm>
            <a:off x="9787737" y="7072867"/>
            <a:ext cx="2993845" cy="2956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4507" y="6809384"/>
            <a:ext cx="4774340" cy="4202840"/>
            <a:chOff x="0" y="0"/>
            <a:chExt cx="6365787" cy="5603787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2700000">
              <a:off x="820656" y="820656"/>
              <a:ext cx="3962476" cy="3962476"/>
              <a:chOff x="0" y="0"/>
              <a:chExt cx="2653030" cy="265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1582656" y="820656"/>
              <a:ext cx="3962476" cy="3962476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4020800" y="-1668069"/>
            <a:ext cx="10147705" cy="11481205"/>
            <a:chOff x="0" y="0"/>
            <a:chExt cx="13530274" cy="15308274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2700000">
              <a:off x="1981463" y="1981463"/>
              <a:ext cx="9567348" cy="9567348"/>
              <a:chOff x="0" y="0"/>
              <a:chExt cx="2653030" cy="26530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5DCAD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1981463" y="3759463"/>
              <a:ext cx="9567348" cy="9567348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F3CD74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1323594" y="103126"/>
            <a:ext cx="16738091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34"/>
              </a:lnSpc>
            </a:pPr>
            <a:r>
              <a:rPr lang="ru-RU" sz="9600" b="1" spc="75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черты инновационной деятельности</a:t>
            </a:r>
            <a:endParaRPr lang="en-US" sz="9600" b="1" spc="75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1474160" y="6178987"/>
            <a:ext cx="6138162" cy="3859951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gray">
          <a:xfrm>
            <a:off x="1807950" y="6379042"/>
            <a:ext cx="5565559" cy="35416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gray">
          <a:xfrm>
            <a:off x="1786200" y="6379042"/>
            <a:ext cx="5707137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/>
              <a:t>оригинальность применения ранее известных и использование новых методов решения педагогических задач </a:t>
            </a:r>
            <a:endParaRPr lang="en-US" sz="3600" b="1" dirty="0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ltGray">
          <a:xfrm>
            <a:off x="1380070" y="2913933"/>
            <a:ext cx="5993439" cy="3210521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gray">
          <a:xfrm>
            <a:off x="1721430" y="3208559"/>
            <a:ext cx="5310721" cy="28156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gray">
          <a:xfrm>
            <a:off x="1721431" y="3890338"/>
            <a:ext cx="527925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/>
              <a:t>новизна в постановке целей и задач </a:t>
            </a:r>
            <a:endParaRPr lang="en-US" sz="3600" b="1" dirty="0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gray">
          <a:xfrm>
            <a:off x="8058090" y="6311221"/>
            <a:ext cx="5851861" cy="3687573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gray">
          <a:xfrm>
            <a:off x="8344390" y="6541256"/>
            <a:ext cx="5279259" cy="33116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gray">
          <a:xfrm>
            <a:off x="8688895" y="6504359"/>
            <a:ext cx="4590251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/>
              <a:t>разработка новых концепций, содержания деятельности, педагогических технологий </a:t>
            </a:r>
            <a:endParaRPr lang="en-US" sz="3600" b="1" dirty="0"/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gray">
          <a:xfrm>
            <a:off x="7985728" y="2865313"/>
            <a:ext cx="5996584" cy="3460490"/>
          </a:xfrm>
          <a:prstGeom prst="roundRect">
            <a:avLst>
              <a:gd name="adj" fmla="val 12699"/>
            </a:avLst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gray">
          <a:xfrm>
            <a:off x="8333378" y="3048696"/>
            <a:ext cx="5301283" cy="307240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gray">
          <a:xfrm>
            <a:off x="8222374" y="2842897"/>
            <a:ext cx="5401275" cy="332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500" b="1" dirty="0"/>
              <a:t>глубокая </a:t>
            </a:r>
            <a:r>
              <a:rPr lang="ru-RU" sz="3500" b="1" dirty="0" smtClean="0"/>
              <a:t>содержательность, </a:t>
            </a:r>
            <a:endParaRPr lang="ru-RU" sz="3500" b="1" dirty="0"/>
          </a:p>
          <a:p>
            <a:pPr algn="ctr" eaLnBrk="0" hangingPunct="0"/>
            <a:r>
              <a:rPr lang="ru-RU" sz="3500" b="1" dirty="0"/>
              <a:t>способность сознательно изменять и развивать себя, вносит вклад в профессию </a:t>
            </a:r>
            <a:endParaRPr lang="en-US" sz="3500" b="1" dirty="0"/>
          </a:p>
        </p:txBody>
      </p: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5935901" y="4535651"/>
            <a:ext cx="2875215" cy="2725436"/>
            <a:chOff x="1968" y="1488"/>
            <a:chExt cx="1776" cy="1766"/>
          </a:xfrm>
        </p:grpSpPr>
        <p:sp>
          <p:nvSpPr>
            <p:cNvPr id="32" name="AutoShape 21"/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AutoShape 22"/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AutoShape 23"/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AutoShape 24"/>
            <p:cNvSpPr>
              <a:spLocks noChangeArrowheads="1"/>
            </p:cNvSpPr>
            <p:nvPr/>
          </p:nvSpPr>
          <p:spPr bwMode="lt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" name="Text Box 18"/>
          <p:cNvSpPr txBox="1">
            <a:spLocks noChangeArrowheads="1"/>
          </p:cNvSpPr>
          <p:nvPr/>
        </p:nvSpPr>
        <p:spPr bwMode="white">
          <a:xfrm>
            <a:off x="5804932" y="6256001"/>
            <a:ext cx="130661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4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white">
          <a:xfrm>
            <a:off x="6656374" y="4307087"/>
            <a:ext cx="124534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white">
          <a:xfrm>
            <a:off x="7830550" y="4736724"/>
            <a:ext cx="7796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white">
          <a:xfrm>
            <a:off x="7284701" y="6609944"/>
            <a:ext cx="104867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80829" y="-2406258"/>
            <a:ext cx="6332075" cy="5629944"/>
            <a:chOff x="0" y="0"/>
            <a:chExt cx="8442767" cy="750659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2700000">
              <a:off x="1099315" y="1099315"/>
              <a:ext cx="5307962" cy="5307962"/>
              <a:chOff x="0" y="0"/>
              <a:chExt cx="2653030" cy="265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F5FBF9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2035490" y="1099315"/>
              <a:ext cx="5307962" cy="5307962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0" y="1913890"/>
                    </a:lnTo>
                    <a:lnTo>
                      <a:pt x="1913890" y="1913890"/>
                    </a:lnTo>
                    <a:lnTo>
                      <a:pt x="1913890" y="0"/>
                    </a:lnTo>
                    <a:lnTo>
                      <a:pt x="0" y="0"/>
                    </a:lnTo>
                    <a:close/>
                    <a:moveTo>
                      <a:pt x="1852930" y="1852930"/>
                    </a:moveTo>
                    <a:lnTo>
                      <a:pt x="59690" y="1852930"/>
                    </a:lnTo>
                    <a:lnTo>
                      <a:pt x="59690" y="59690"/>
                    </a:lnTo>
                    <a:lnTo>
                      <a:pt x="1852930" y="59690"/>
                    </a:lnTo>
                    <a:lnTo>
                      <a:pt x="1852930" y="1852930"/>
                    </a:lnTo>
                    <a:close/>
                  </a:path>
                </a:pathLst>
              </a:custGeom>
              <a:solidFill>
                <a:srgbClr val="2F5972"/>
              </a:solidFill>
            </p:spPr>
          </p:sp>
        </p:grp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2700000">
            <a:off x="-348036" y="8481548"/>
            <a:ext cx="2779174" cy="2779174"/>
            <a:chOff x="0" y="0"/>
            <a:chExt cx="2653030" cy="26530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3030" cy="2654300"/>
            </a:xfrm>
            <a:custGeom>
              <a:avLst/>
              <a:gdLst/>
              <a:ahLst/>
              <a:cxnLst/>
              <a:rect l="l" t="t" r="r" b="b"/>
              <a:pathLst>
                <a:path w="2653030" h="2654300">
                  <a:moveTo>
                    <a:pt x="0" y="1535430"/>
                  </a:moveTo>
                  <a:lnTo>
                    <a:pt x="0" y="1463040"/>
                  </a:lnTo>
                  <a:lnTo>
                    <a:pt x="1463040" y="0"/>
                  </a:lnTo>
                  <a:lnTo>
                    <a:pt x="1535430" y="0"/>
                  </a:lnTo>
                  <a:lnTo>
                    <a:pt x="0" y="1535430"/>
                  </a:lnTo>
                  <a:close/>
                  <a:moveTo>
                    <a:pt x="1681480" y="0"/>
                  </a:moveTo>
                  <a:lnTo>
                    <a:pt x="1609090" y="0"/>
                  </a:lnTo>
                  <a:lnTo>
                    <a:pt x="0" y="1607820"/>
                  </a:lnTo>
                  <a:lnTo>
                    <a:pt x="0" y="1680210"/>
                  </a:lnTo>
                  <a:lnTo>
                    <a:pt x="1681480" y="0"/>
                  </a:lnTo>
                  <a:close/>
                  <a:moveTo>
                    <a:pt x="1390650" y="0"/>
                  </a:moveTo>
                  <a:lnTo>
                    <a:pt x="1318260" y="0"/>
                  </a:lnTo>
                  <a:lnTo>
                    <a:pt x="0" y="1318260"/>
                  </a:lnTo>
                  <a:lnTo>
                    <a:pt x="0" y="1390650"/>
                  </a:lnTo>
                  <a:lnTo>
                    <a:pt x="1390650" y="0"/>
                  </a:lnTo>
                  <a:close/>
                  <a:moveTo>
                    <a:pt x="1245870" y="0"/>
                  </a:moveTo>
                  <a:lnTo>
                    <a:pt x="1173480" y="0"/>
                  </a:lnTo>
                  <a:lnTo>
                    <a:pt x="0" y="1173480"/>
                  </a:lnTo>
                  <a:lnTo>
                    <a:pt x="0" y="1245870"/>
                  </a:lnTo>
                  <a:lnTo>
                    <a:pt x="1245870" y="0"/>
                  </a:lnTo>
                  <a:close/>
                  <a:moveTo>
                    <a:pt x="1826260" y="0"/>
                  </a:moveTo>
                  <a:lnTo>
                    <a:pt x="1753870" y="0"/>
                  </a:lnTo>
                  <a:lnTo>
                    <a:pt x="0" y="1753870"/>
                  </a:lnTo>
                  <a:lnTo>
                    <a:pt x="0" y="1826260"/>
                  </a:lnTo>
                  <a:lnTo>
                    <a:pt x="1826260" y="0"/>
                  </a:lnTo>
                  <a:close/>
                  <a:moveTo>
                    <a:pt x="2260600" y="0"/>
                  </a:moveTo>
                  <a:lnTo>
                    <a:pt x="2188210" y="0"/>
                  </a:lnTo>
                  <a:lnTo>
                    <a:pt x="0" y="2188210"/>
                  </a:lnTo>
                  <a:lnTo>
                    <a:pt x="0" y="2260600"/>
                  </a:lnTo>
                  <a:lnTo>
                    <a:pt x="2260600" y="0"/>
                  </a:lnTo>
                  <a:close/>
                  <a:moveTo>
                    <a:pt x="2551430" y="0"/>
                  </a:moveTo>
                  <a:lnTo>
                    <a:pt x="2479040" y="0"/>
                  </a:lnTo>
                  <a:lnTo>
                    <a:pt x="0" y="2479040"/>
                  </a:lnTo>
                  <a:lnTo>
                    <a:pt x="0" y="2551430"/>
                  </a:lnTo>
                  <a:lnTo>
                    <a:pt x="2551430" y="0"/>
                  </a:lnTo>
                  <a:close/>
                  <a:moveTo>
                    <a:pt x="2405380" y="0"/>
                  </a:moveTo>
                  <a:lnTo>
                    <a:pt x="2332990" y="0"/>
                  </a:lnTo>
                  <a:lnTo>
                    <a:pt x="0" y="2332990"/>
                  </a:lnTo>
                  <a:lnTo>
                    <a:pt x="0" y="2405380"/>
                  </a:lnTo>
                  <a:lnTo>
                    <a:pt x="2405380" y="0"/>
                  </a:lnTo>
                  <a:close/>
                  <a:moveTo>
                    <a:pt x="2115820" y="0"/>
                  </a:moveTo>
                  <a:lnTo>
                    <a:pt x="2043430" y="0"/>
                  </a:lnTo>
                  <a:lnTo>
                    <a:pt x="0" y="2043430"/>
                  </a:lnTo>
                  <a:lnTo>
                    <a:pt x="0" y="2115820"/>
                  </a:lnTo>
                  <a:lnTo>
                    <a:pt x="2115820" y="0"/>
                  </a:lnTo>
                  <a:close/>
                  <a:moveTo>
                    <a:pt x="375920" y="0"/>
                  </a:moveTo>
                  <a:lnTo>
                    <a:pt x="303530" y="0"/>
                  </a:lnTo>
                  <a:lnTo>
                    <a:pt x="0" y="303530"/>
                  </a:lnTo>
                  <a:lnTo>
                    <a:pt x="0" y="375920"/>
                  </a:lnTo>
                  <a:lnTo>
                    <a:pt x="375920" y="0"/>
                  </a:lnTo>
                  <a:close/>
                  <a:moveTo>
                    <a:pt x="1101090" y="0"/>
                  </a:moveTo>
                  <a:lnTo>
                    <a:pt x="1028700" y="0"/>
                  </a:lnTo>
                  <a:lnTo>
                    <a:pt x="0" y="1028700"/>
                  </a:lnTo>
                  <a:lnTo>
                    <a:pt x="0" y="1101090"/>
                  </a:lnTo>
                  <a:lnTo>
                    <a:pt x="1101090" y="0"/>
                  </a:lnTo>
                  <a:close/>
                  <a:moveTo>
                    <a:pt x="2653030" y="0"/>
                  </a:moveTo>
                  <a:lnTo>
                    <a:pt x="2623820" y="0"/>
                  </a:lnTo>
                  <a:lnTo>
                    <a:pt x="0" y="2623820"/>
                  </a:lnTo>
                  <a:lnTo>
                    <a:pt x="0" y="2653030"/>
                  </a:lnTo>
                  <a:lnTo>
                    <a:pt x="43180" y="2653030"/>
                  </a:lnTo>
                  <a:lnTo>
                    <a:pt x="2653030" y="43180"/>
                  </a:lnTo>
                  <a:lnTo>
                    <a:pt x="2653030" y="0"/>
                  </a:lnTo>
                  <a:close/>
                  <a:moveTo>
                    <a:pt x="520700" y="0"/>
                  </a:moveTo>
                  <a:lnTo>
                    <a:pt x="448310" y="0"/>
                  </a:lnTo>
                  <a:lnTo>
                    <a:pt x="0" y="448310"/>
                  </a:lnTo>
                  <a:lnTo>
                    <a:pt x="0" y="520700"/>
                  </a:lnTo>
                  <a:lnTo>
                    <a:pt x="520700" y="0"/>
                  </a:lnTo>
                  <a:close/>
                  <a:moveTo>
                    <a:pt x="85090" y="0"/>
                  </a:moveTo>
                  <a:lnTo>
                    <a:pt x="12700" y="0"/>
                  </a:lnTo>
                  <a:lnTo>
                    <a:pt x="0" y="12700"/>
                  </a:lnTo>
                  <a:lnTo>
                    <a:pt x="0" y="85090"/>
                  </a:lnTo>
                  <a:lnTo>
                    <a:pt x="85090" y="0"/>
                  </a:lnTo>
                  <a:close/>
                  <a:moveTo>
                    <a:pt x="231140" y="0"/>
                  </a:moveTo>
                  <a:lnTo>
                    <a:pt x="158750" y="0"/>
                  </a:lnTo>
                  <a:lnTo>
                    <a:pt x="0" y="157480"/>
                  </a:lnTo>
                  <a:lnTo>
                    <a:pt x="0" y="229870"/>
                  </a:lnTo>
                  <a:lnTo>
                    <a:pt x="231140" y="0"/>
                  </a:lnTo>
                  <a:close/>
                  <a:moveTo>
                    <a:pt x="0" y="956310"/>
                  </a:moveTo>
                  <a:lnTo>
                    <a:pt x="956310" y="0"/>
                  </a:lnTo>
                  <a:lnTo>
                    <a:pt x="883920" y="0"/>
                  </a:lnTo>
                  <a:lnTo>
                    <a:pt x="0" y="882650"/>
                  </a:lnTo>
                  <a:lnTo>
                    <a:pt x="0" y="956310"/>
                  </a:lnTo>
                  <a:close/>
                  <a:moveTo>
                    <a:pt x="665480" y="0"/>
                  </a:moveTo>
                  <a:lnTo>
                    <a:pt x="593090" y="0"/>
                  </a:lnTo>
                  <a:lnTo>
                    <a:pt x="0" y="593090"/>
                  </a:lnTo>
                  <a:lnTo>
                    <a:pt x="0" y="665480"/>
                  </a:lnTo>
                  <a:lnTo>
                    <a:pt x="665480" y="0"/>
                  </a:lnTo>
                  <a:close/>
                  <a:moveTo>
                    <a:pt x="810260" y="0"/>
                  </a:moveTo>
                  <a:lnTo>
                    <a:pt x="737870" y="0"/>
                  </a:lnTo>
                  <a:lnTo>
                    <a:pt x="0" y="737870"/>
                  </a:lnTo>
                  <a:lnTo>
                    <a:pt x="0" y="810260"/>
                  </a:lnTo>
                  <a:lnTo>
                    <a:pt x="810260" y="0"/>
                  </a:lnTo>
                  <a:close/>
                  <a:moveTo>
                    <a:pt x="1971040" y="0"/>
                  </a:moveTo>
                  <a:lnTo>
                    <a:pt x="1898650" y="0"/>
                  </a:lnTo>
                  <a:lnTo>
                    <a:pt x="0" y="1898650"/>
                  </a:lnTo>
                  <a:lnTo>
                    <a:pt x="0" y="1971040"/>
                  </a:lnTo>
                  <a:lnTo>
                    <a:pt x="1971040" y="0"/>
                  </a:lnTo>
                  <a:close/>
                  <a:moveTo>
                    <a:pt x="2653030" y="1783080"/>
                  </a:moveTo>
                  <a:lnTo>
                    <a:pt x="2653030" y="1710690"/>
                  </a:lnTo>
                  <a:lnTo>
                    <a:pt x="1710690" y="2653030"/>
                  </a:lnTo>
                  <a:lnTo>
                    <a:pt x="1783080" y="2653030"/>
                  </a:lnTo>
                  <a:lnTo>
                    <a:pt x="2653030" y="1783080"/>
                  </a:lnTo>
                  <a:close/>
                  <a:moveTo>
                    <a:pt x="2653030" y="1927860"/>
                  </a:moveTo>
                  <a:lnTo>
                    <a:pt x="2653030" y="1855470"/>
                  </a:lnTo>
                  <a:lnTo>
                    <a:pt x="1855470" y="2653030"/>
                  </a:lnTo>
                  <a:lnTo>
                    <a:pt x="1927860" y="2653030"/>
                  </a:lnTo>
                  <a:lnTo>
                    <a:pt x="2653030" y="1927860"/>
                  </a:lnTo>
                  <a:close/>
                  <a:moveTo>
                    <a:pt x="2653030" y="2072640"/>
                  </a:moveTo>
                  <a:lnTo>
                    <a:pt x="2653030" y="2000250"/>
                  </a:lnTo>
                  <a:lnTo>
                    <a:pt x="2000250" y="2653030"/>
                  </a:lnTo>
                  <a:lnTo>
                    <a:pt x="2072640" y="2653030"/>
                  </a:lnTo>
                  <a:lnTo>
                    <a:pt x="2653030" y="2072640"/>
                  </a:lnTo>
                  <a:close/>
                  <a:moveTo>
                    <a:pt x="2653030" y="1638300"/>
                  </a:moveTo>
                  <a:lnTo>
                    <a:pt x="2653030" y="1565910"/>
                  </a:lnTo>
                  <a:lnTo>
                    <a:pt x="1564640" y="2654300"/>
                  </a:lnTo>
                  <a:lnTo>
                    <a:pt x="1637030" y="2654300"/>
                  </a:lnTo>
                  <a:lnTo>
                    <a:pt x="2653030" y="1638300"/>
                  </a:lnTo>
                  <a:close/>
                  <a:moveTo>
                    <a:pt x="2217420" y="2653030"/>
                  </a:moveTo>
                  <a:lnTo>
                    <a:pt x="2653030" y="2217420"/>
                  </a:lnTo>
                  <a:lnTo>
                    <a:pt x="2653030" y="2145030"/>
                  </a:lnTo>
                  <a:lnTo>
                    <a:pt x="2145030" y="2653030"/>
                  </a:lnTo>
                  <a:lnTo>
                    <a:pt x="2217420" y="2653030"/>
                  </a:lnTo>
                  <a:close/>
                  <a:moveTo>
                    <a:pt x="2653030" y="2580640"/>
                  </a:moveTo>
                  <a:lnTo>
                    <a:pt x="2580640" y="2653030"/>
                  </a:lnTo>
                  <a:lnTo>
                    <a:pt x="2653030" y="2653030"/>
                  </a:lnTo>
                  <a:lnTo>
                    <a:pt x="2653030" y="2580640"/>
                  </a:lnTo>
                  <a:close/>
                  <a:moveTo>
                    <a:pt x="2653030" y="2508250"/>
                  </a:moveTo>
                  <a:lnTo>
                    <a:pt x="2653030" y="2435860"/>
                  </a:lnTo>
                  <a:lnTo>
                    <a:pt x="2435860" y="2653030"/>
                  </a:lnTo>
                  <a:lnTo>
                    <a:pt x="2508250" y="2653030"/>
                  </a:lnTo>
                  <a:lnTo>
                    <a:pt x="2653030" y="2508250"/>
                  </a:lnTo>
                  <a:close/>
                  <a:moveTo>
                    <a:pt x="2653030" y="2363470"/>
                  </a:moveTo>
                  <a:lnTo>
                    <a:pt x="2653030" y="2291080"/>
                  </a:lnTo>
                  <a:lnTo>
                    <a:pt x="2291080" y="2653030"/>
                  </a:lnTo>
                  <a:lnTo>
                    <a:pt x="2363470" y="2653030"/>
                  </a:lnTo>
                  <a:lnTo>
                    <a:pt x="2653030" y="2363470"/>
                  </a:lnTo>
                  <a:close/>
                  <a:moveTo>
                    <a:pt x="2653030" y="1492250"/>
                  </a:moveTo>
                  <a:lnTo>
                    <a:pt x="2653030" y="1419860"/>
                  </a:lnTo>
                  <a:lnTo>
                    <a:pt x="1419860" y="2653030"/>
                  </a:lnTo>
                  <a:lnTo>
                    <a:pt x="1492250" y="2653030"/>
                  </a:lnTo>
                  <a:lnTo>
                    <a:pt x="2653030" y="1492250"/>
                  </a:lnTo>
                  <a:close/>
                  <a:moveTo>
                    <a:pt x="2653030" y="187960"/>
                  </a:moveTo>
                  <a:lnTo>
                    <a:pt x="2653030" y="115570"/>
                  </a:lnTo>
                  <a:lnTo>
                    <a:pt x="115570" y="2653030"/>
                  </a:lnTo>
                  <a:lnTo>
                    <a:pt x="187960" y="2653030"/>
                  </a:lnTo>
                  <a:lnTo>
                    <a:pt x="2653030" y="187960"/>
                  </a:lnTo>
                  <a:close/>
                  <a:moveTo>
                    <a:pt x="2653030" y="622300"/>
                  </a:moveTo>
                  <a:lnTo>
                    <a:pt x="2653030" y="549910"/>
                  </a:lnTo>
                  <a:lnTo>
                    <a:pt x="549910" y="2653030"/>
                  </a:lnTo>
                  <a:lnTo>
                    <a:pt x="622300" y="2653030"/>
                  </a:lnTo>
                  <a:lnTo>
                    <a:pt x="2653030" y="622300"/>
                  </a:lnTo>
                  <a:close/>
                  <a:moveTo>
                    <a:pt x="2653030" y="477520"/>
                  </a:moveTo>
                  <a:lnTo>
                    <a:pt x="2653030" y="405130"/>
                  </a:lnTo>
                  <a:lnTo>
                    <a:pt x="405130" y="2653030"/>
                  </a:lnTo>
                  <a:lnTo>
                    <a:pt x="477520" y="2653030"/>
                  </a:lnTo>
                  <a:lnTo>
                    <a:pt x="2653030" y="477520"/>
                  </a:lnTo>
                  <a:close/>
                  <a:moveTo>
                    <a:pt x="2653030" y="1347470"/>
                  </a:moveTo>
                  <a:lnTo>
                    <a:pt x="2653030" y="1275080"/>
                  </a:lnTo>
                  <a:lnTo>
                    <a:pt x="1275080" y="2653030"/>
                  </a:lnTo>
                  <a:lnTo>
                    <a:pt x="1347470" y="2653030"/>
                  </a:lnTo>
                  <a:lnTo>
                    <a:pt x="2653030" y="1347470"/>
                  </a:lnTo>
                  <a:close/>
                  <a:moveTo>
                    <a:pt x="2653030" y="767080"/>
                  </a:moveTo>
                  <a:lnTo>
                    <a:pt x="2653030" y="694690"/>
                  </a:lnTo>
                  <a:lnTo>
                    <a:pt x="694690" y="2653030"/>
                  </a:lnTo>
                  <a:lnTo>
                    <a:pt x="767080" y="2653030"/>
                  </a:lnTo>
                  <a:lnTo>
                    <a:pt x="2653030" y="767080"/>
                  </a:lnTo>
                  <a:close/>
                  <a:moveTo>
                    <a:pt x="2653030" y="332740"/>
                  </a:moveTo>
                  <a:lnTo>
                    <a:pt x="2653030" y="260350"/>
                  </a:lnTo>
                  <a:lnTo>
                    <a:pt x="260350" y="2653030"/>
                  </a:lnTo>
                  <a:lnTo>
                    <a:pt x="332740" y="2653030"/>
                  </a:lnTo>
                  <a:lnTo>
                    <a:pt x="2653030" y="332740"/>
                  </a:lnTo>
                  <a:close/>
                  <a:moveTo>
                    <a:pt x="2653030" y="1202690"/>
                  </a:moveTo>
                  <a:lnTo>
                    <a:pt x="2653030" y="1130300"/>
                  </a:lnTo>
                  <a:lnTo>
                    <a:pt x="1130300" y="2653030"/>
                  </a:lnTo>
                  <a:lnTo>
                    <a:pt x="1202690" y="2653030"/>
                  </a:lnTo>
                  <a:lnTo>
                    <a:pt x="2653030" y="1202690"/>
                  </a:lnTo>
                  <a:close/>
                  <a:moveTo>
                    <a:pt x="2653030" y="913130"/>
                  </a:moveTo>
                  <a:lnTo>
                    <a:pt x="2653030" y="840740"/>
                  </a:lnTo>
                  <a:lnTo>
                    <a:pt x="840740" y="2653030"/>
                  </a:lnTo>
                  <a:lnTo>
                    <a:pt x="913130" y="2653030"/>
                  </a:lnTo>
                  <a:lnTo>
                    <a:pt x="2653030" y="913130"/>
                  </a:lnTo>
                  <a:close/>
                  <a:moveTo>
                    <a:pt x="2653030" y="1057910"/>
                  </a:moveTo>
                  <a:lnTo>
                    <a:pt x="2653030" y="985520"/>
                  </a:lnTo>
                  <a:lnTo>
                    <a:pt x="985520" y="2653030"/>
                  </a:lnTo>
                  <a:lnTo>
                    <a:pt x="1057910" y="2653030"/>
                  </a:lnTo>
                  <a:lnTo>
                    <a:pt x="2653030" y="1057910"/>
                  </a:lnTo>
                  <a:close/>
                </a:path>
              </a:pathLst>
            </a:custGeom>
            <a:solidFill>
              <a:srgbClr val="F5FBF9"/>
            </a:solidFill>
          </p:spPr>
        </p:sp>
      </p:grpSp>
      <p:grpSp>
        <p:nvGrpSpPr>
          <p:cNvPr id="9" name="Group 9"/>
          <p:cNvGrpSpPr/>
          <p:nvPr/>
        </p:nvGrpSpPr>
        <p:grpSpPr>
          <a:xfrm rot="-2700000">
            <a:off x="269559" y="8481548"/>
            <a:ext cx="2779174" cy="2779174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F5972"/>
            </a:solidFill>
          </p:spPr>
        </p:sp>
      </p:grpSp>
      <p:grpSp>
        <p:nvGrpSpPr>
          <p:cNvPr id="32" name="AutoShape 8"/>
          <p:cNvGrpSpPr>
            <a:grpSpLocks/>
          </p:cNvGrpSpPr>
          <p:nvPr/>
        </p:nvGrpSpPr>
        <p:grpSpPr bwMode="auto">
          <a:xfrm>
            <a:off x="2196940" y="3709259"/>
            <a:ext cx="6938688" cy="2703505"/>
            <a:chOff x="979" y="2765"/>
            <a:chExt cx="4528" cy="991"/>
          </a:xfrm>
          <a:solidFill>
            <a:schemeClr val="bg1">
              <a:lumMod val="75000"/>
            </a:schemeClr>
          </a:solidFill>
        </p:grpSpPr>
        <p:pic>
          <p:nvPicPr>
            <p:cNvPr id="33" name="AutoShap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979" y="2765"/>
              <a:ext cx="4528" cy="991"/>
            </a:xfrm>
            <a:prstGeom prst="rect">
              <a:avLst/>
            </a:prstGeom>
            <a:grpFill/>
          </p:spPr>
        </p:pic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051" y="2826"/>
              <a:ext cx="4384" cy="84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F6EDA8"/>
                </a:solidFill>
              </a:endParaRPr>
            </a:p>
          </p:txBody>
        </p:sp>
      </p:grpSp>
      <p:sp>
        <p:nvSpPr>
          <p:cNvPr id="35" name="Text Box 9"/>
          <p:cNvSpPr txBox="1">
            <a:spLocks noChangeArrowheads="1"/>
          </p:cNvSpPr>
          <p:nvPr/>
        </p:nvSpPr>
        <p:spPr bwMode="black">
          <a:xfrm>
            <a:off x="2307272" y="3892892"/>
            <a:ext cx="6693214" cy="2123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изучение инновационного потенциала личности педагога </a:t>
            </a:r>
          </a:p>
        </p:txBody>
      </p:sp>
      <p:pic>
        <p:nvPicPr>
          <p:cNvPr id="36" name="Picture 5" descr="DO_circl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789" y="3874945"/>
            <a:ext cx="1859151" cy="189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black">
          <a:xfrm>
            <a:off x="737050" y="4396214"/>
            <a:ext cx="1060627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solidFill>
                  <a:schemeClr val="tx2"/>
                </a:solidFill>
              </a:rPr>
              <a:t>1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39" name="Picture 11" descr="DP_circl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1544" y="4020651"/>
            <a:ext cx="1854843" cy="18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black">
          <a:xfrm>
            <a:off x="9460409" y="4596516"/>
            <a:ext cx="121711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0066"/>
                </a:solidFill>
              </a:rPr>
              <a:t>2</a:t>
            </a:r>
            <a:endParaRPr lang="en-US" sz="4000" b="1" dirty="0">
              <a:solidFill>
                <a:srgbClr val="000066"/>
              </a:solidFill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black">
          <a:xfrm>
            <a:off x="3352800" y="6824147"/>
            <a:ext cx="13845131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dirty="0"/>
              <a:t>Создавая что-то значительное, новое, достойное внимания, педагог и сам растет, поскольку </a:t>
            </a:r>
            <a:r>
              <a:rPr lang="ru-RU" sz="4800" dirty="0" smtClean="0"/>
              <a:t>«</a:t>
            </a:r>
            <a:r>
              <a:rPr lang="ru-RU" sz="4800" b="1" dirty="0" smtClean="0"/>
              <a:t>в </a:t>
            </a:r>
            <a:r>
              <a:rPr lang="ru-RU" sz="4800" b="1" dirty="0"/>
              <a:t>творческих, доблестных делах человека — важнейший источник его </a:t>
            </a:r>
            <a:r>
              <a:rPr lang="ru-RU" sz="4800" b="1" dirty="0" smtClean="0"/>
              <a:t>роста</a:t>
            </a:r>
            <a:r>
              <a:rPr lang="ru-RU" sz="4800" dirty="0" smtClean="0"/>
              <a:t>» </a:t>
            </a:r>
            <a:endParaRPr lang="ru-RU" sz="4800" dirty="0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337789" y="388080"/>
            <a:ext cx="12244388" cy="2613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335" dirty="0" smtClean="0">
                <a:solidFill>
                  <a:srgbClr val="F5F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Aharoni" pitchFamily="2" charset="-79"/>
              </a:rPr>
              <a:t>МЕТОДИЧЕСКОЕ СОПРОВОЖДЕНИЕ</a:t>
            </a:r>
            <a:endParaRPr lang="en-US" sz="6000" b="1" spc="335" dirty="0">
              <a:solidFill>
                <a:srgbClr val="F5FB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Aharoni" pitchFamily="2" charset="-79"/>
            </a:endParaRPr>
          </a:p>
        </p:txBody>
      </p:sp>
      <p:grpSp>
        <p:nvGrpSpPr>
          <p:cNvPr id="45" name="AutoShape 8"/>
          <p:cNvGrpSpPr>
            <a:grpSpLocks/>
          </p:cNvGrpSpPr>
          <p:nvPr/>
        </p:nvGrpSpPr>
        <p:grpSpPr bwMode="auto">
          <a:xfrm>
            <a:off x="11125200" y="3813902"/>
            <a:ext cx="6938688" cy="2703505"/>
            <a:chOff x="979" y="2765"/>
            <a:chExt cx="4528" cy="991"/>
          </a:xfrm>
          <a:solidFill>
            <a:schemeClr val="bg1">
              <a:lumMod val="75000"/>
            </a:schemeClr>
          </a:solidFill>
        </p:grpSpPr>
        <p:pic>
          <p:nvPicPr>
            <p:cNvPr id="46" name="AutoShap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979" y="2765"/>
              <a:ext cx="4528" cy="991"/>
            </a:xfrm>
            <a:prstGeom prst="rect">
              <a:avLst/>
            </a:prstGeom>
            <a:grpFill/>
          </p:spPr>
        </p:pic>
        <p:sp>
          <p:nvSpPr>
            <p:cNvPr id="47" name="Text Box 12"/>
            <p:cNvSpPr txBox="1">
              <a:spLocks noChangeArrowheads="1"/>
            </p:cNvSpPr>
            <p:nvPr/>
          </p:nvSpPr>
          <p:spPr bwMode="auto">
            <a:xfrm>
              <a:off x="1051" y="2826"/>
              <a:ext cx="4384" cy="84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F6EDA8"/>
                </a:solidFill>
              </a:endParaRPr>
            </a:p>
          </p:txBody>
        </p:sp>
      </p:grpSp>
      <p:sp>
        <p:nvSpPr>
          <p:cNvPr id="48" name="Text Box 9"/>
          <p:cNvSpPr txBox="1">
            <a:spLocks noChangeArrowheads="1"/>
          </p:cNvSpPr>
          <p:nvPr/>
        </p:nvSpPr>
        <p:spPr bwMode="black">
          <a:xfrm>
            <a:off x="11384851" y="4396214"/>
            <a:ext cx="6693214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анализ условий образовательной среды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502</Words>
  <Application>Microsoft Office PowerPoint</Application>
  <PresentationFormat>Произвольный</PresentationFormat>
  <Paragraphs>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Calibri</vt:lpstr>
      <vt:lpstr>Aharoni</vt:lpstr>
      <vt:lpstr>Arial</vt:lpstr>
      <vt:lpstr>Times New Roman</vt:lpstr>
      <vt:lpstr>Verdana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пк</cp:lastModifiedBy>
  <cp:revision>27</cp:revision>
  <dcterms:created xsi:type="dcterms:W3CDTF">2006-08-16T00:00:00Z</dcterms:created>
  <dcterms:modified xsi:type="dcterms:W3CDTF">2022-09-08T06:41:21Z</dcterms:modified>
  <dc:identifier>DAE4caLFz2s</dc:identifier>
</cp:coreProperties>
</file>